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drawings/drawing8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ppt/drawings/drawing9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11.xml" ContentType="application/vnd.openxmlformats-officedocument.drawingml.chart+xml"/>
  <Override PartName="/ppt/drawings/drawing10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12.xml" ContentType="application/vnd.openxmlformats-officedocument.drawingml.chart+xml"/>
  <Override PartName="/ppt/drawings/drawing11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drawings/drawing12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14.xml" ContentType="application/vnd.openxmlformats-officedocument.drawingml.chart+xml"/>
  <Override PartName="/ppt/notesSlides/notesSlide15.xml" ContentType="application/vnd.openxmlformats-officedocument.presentationml.notesSlide+xml"/>
  <Override PartName="/ppt/charts/chart15.xml" ContentType="application/vnd.openxmlformats-officedocument.drawingml.chart+xml"/>
  <Override PartName="/ppt/notesSlides/notesSlide16.xml" ContentType="application/vnd.openxmlformats-officedocument.presentationml.notesSlide+xml"/>
  <Override PartName="/ppt/charts/chart16.xml" ContentType="application/vnd.openxmlformats-officedocument.drawingml.chart+xml"/>
  <Override PartName="/ppt/drawings/drawing13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17.xml" ContentType="application/vnd.openxmlformats-officedocument.drawingml.chart+xml"/>
  <Override PartName="/ppt/drawings/drawing14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18.xml" ContentType="application/vnd.openxmlformats-officedocument.drawingml.chart+xml"/>
  <Override PartName="/ppt/drawings/drawing15.xml" ContentType="application/vnd.openxmlformats-officedocument.drawingml.chartshapes+xml"/>
  <Override PartName="/ppt/notesSlides/notesSlide19.xml" ContentType="application/vnd.openxmlformats-officedocument.presentationml.notesSlide+xml"/>
  <Override PartName="/ppt/charts/chart19.xml" ContentType="application/vnd.openxmlformats-officedocument.drawingml.chart+xml"/>
  <Override PartName="/ppt/drawings/drawing16.xml" ContentType="application/vnd.openxmlformats-officedocument.drawingml.chartshapes+xml"/>
  <Override PartName="/ppt/notesSlides/notesSlide20.xml" ContentType="application/vnd.openxmlformats-officedocument.presentationml.notesSlide+xml"/>
  <Override PartName="/ppt/charts/chart20.xml" ContentType="application/vnd.openxmlformats-officedocument.drawingml.chart+xml"/>
  <Override PartName="/ppt/drawings/drawing17.xml" ContentType="application/vnd.openxmlformats-officedocument.drawingml.chartshapes+xml"/>
  <Override PartName="/ppt/notesSlides/notesSlide21.xml" ContentType="application/vnd.openxmlformats-officedocument.presentationml.notesSlide+xml"/>
  <Override PartName="/ppt/charts/chart21.xml" ContentType="application/vnd.openxmlformats-officedocument.drawingml.chart+xml"/>
  <Override PartName="/ppt/drawings/drawing18.xml" ContentType="application/vnd.openxmlformats-officedocument.drawingml.chartshapes+xml"/>
  <Override PartName="/ppt/notesSlides/notesSlide22.xml" ContentType="application/vnd.openxmlformats-officedocument.presentationml.notesSlide+xml"/>
  <Override PartName="/ppt/charts/chart22.xml" ContentType="application/vnd.openxmlformats-officedocument.drawingml.chart+xml"/>
  <Override PartName="/ppt/drawings/drawing19.xml" ContentType="application/vnd.openxmlformats-officedocument.drawingml.chartshapes+xml"/>
  <Override PartName="/ppt/notesSlides/notesSlide23.xml" ContentType="application/vnd.openxmlformats-officedocument.presentationml.notesSlide+xml"/>
  <Override PartName="/ppt/charts/chart23.xml" ContentType="application/vnd.openxmlformats-officedocument.drawingml.chart+xml"/>
  <Override PartName="/ppt/drawings/drawing20.xml" ContentType="application/vnd.openxmlformats-officedocument.drawingml.chartshapes+xml"/>
  <Override PartName="/ppt/notesSlides/notesSlide24.xml" ContentType="application/vnd.openxmlformats-officedocument.presentationml.notesSlide+xml"/>
  <Override PartName="/ppt/charts/chart24.xml" ContentType="application/vnd.openxmlformats-officedocument.drawingml.chart+xml"/>
  <Override PartName="/ppt/drawings/drawing21.xml" ContentType="application/vnd.openxmlformats-officedocument.drawingml.chartshapes+xml"/>
  <Override PartName="/ppt/notesSlides/notesSlide25.xml" ContentType="application/vnd.openxmlformats-officedocument.presentationml.notesSlide+xml"/>
  <Override PartName="/ppt/charts/chart25.xml" ContentType="application/vnd.openxmlformats-officedocument.drawingml.chart+xml"/>
  <Override PartName="/ppt/drawings/drawing22.xml" ContentType="application/vnd.openxmlformats-officedocument.drawingml.chartshapes+xml"/>
  <Override PartName="/ppt/notesSlides/notesSlide26.xml" ContentType="application/vnd.openxmlformats-officedocument.presentationml.notesSlide+xml"/>
  <Override PartName="/ppt/charts/chart26.xml" ContentType="application/vnd.openxmlformats-officedocument.drawingml.chart+xml"/>
  <Override PartName="/ppt/drawings/drawing23.xml" ContentType="application/vnd.openxmlformats-officedocument.drawingml.chartshapes+xml"/>
  <Override PartName="/ppt/charts/chart2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7.xml" ContentType="application/vnd.openxmlformats-officedocument.presentationml.notesSlide+xml"/>
  <Override PartName="/ppt/charts/chart2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37"/>
  </p:notesMasterIdLst>
  <p:handoutMasterIdLst>
    <p:handoutMasterId r:id="rId38"/>
  </p:handoutMasterIdLst>
  <p:sldIdLst>
    <p:sldId id="372" r:id="rId2"/>
    <p:sldId id="375" r:id="rId3"/>
    <p:sldId id="324" r:id="rId4"/>
    <p:sldId id="286" r:id="rId5"/>
    <p:sldId id="370" r:id="rId6"/>
    <p:sldId id="355" r:id="rId7"/>
    <p:sldId id="357" r:id="rId8"/>
    <p:sldId id="359" r:id="rId9"/>
    <p:sldId id="358" r:id="rId10"/>
    <p:sldId id="3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28" r:id="rId20"/>
    <p:sldId id="371" r:id="rId21"/>
    <p:sldId id="343" r:id="rId22"/>
    <p:sldId id="344" r:id="rId23"/>
    <p:sldId id="345" r:id="rId24"/>
    <p:sldId id="347" r:id="rId25"/>
    <p:sldId id="348" r:id="rId26"/>
    <p:sldId id="346" r:id="rId27"/>
    <p:sldId id="352" r:id="rId28"/>
    <p:sldId id="349" r:id="rId29"/>
    <p:sldId id="350" r:id="rId30"/>
    <p:sldId id="351" r:id="rId31"/>
    <p:sldId id="353" r:id="rId32"/>
    <p:sldId id="373" r:id="rId33"/>
    <p:sldId id="325" r:id="rId34"/>
    <p:sldId id="374" r:id="rId35"/>
    <p:sldId id="376" r:id="rId3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D4FCDC"/>
    <a:srgbClr val="C3D69B"/>
    <a:srgbClr val="99FFCC"/>
    <a:srgbClr val="006600"/>
    <a:srgbClr val="FFFFCC"/>
    <a:srgbClr val="F0FEF3"/>
    <a:srgbClr val="FFFFFF"/>
    <a:srgbClr val="C6D9F1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3786" autoAdjust="0"/>
  </p:normalViewPr>
  <p:slideViewPr>
    <p:cSldViewPr>
      <p:cViewPr varScale="1">
        <p:scale>
          <a:sx n="104" d="100"/>
          <a:sy n="104" d="100"/>
        </p:scale>
        <p:origin x="21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15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Excel16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Excel17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1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_____Microsoft_Excel19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package" Target="../embeddings/_____Microsoft_Excel20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package" Target="../embeddings/_____Microsoft_Excel21.xlsx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package" Target="../embeddings/_____Microsoft_Excel22.xlsx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1.xml"/><Relationship Id="rId1" Type="http://schemas.openxmlformats.org/officeDocument/2006/relationships/package" Target="../embeddings/_____Microsoft_Excel23.xlsx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2.xml"/><Relationship Id="rId1" Type="http://schemas.openxmlformats.org/officeDocument/2006/relationships/package" Target="../embeddings/_____Microsoft_Excel24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3.xml"/><Relationship Id="rId1" Type="http://schemas.openxmlformats.org/officeDocument/2006/relationships/package" Target="../embeddings/_____Microsoft_Excel25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6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50875799136735"/>
          <c:y val="2.5697568498643932E-2"/>
          <c:w val="0.67377931954891257"/>
          <c:h val="0.7364957713031885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География   7</c:v>
                </c:pt>
                <c:pt idx="1">
                  <c:v>Литература   79</c:v>
                </c:pt>
                <c:pt idx="2">
                  <c:v>Английский язык   120</c:v>
                </c:pt>
                <c:pt idx="3">
                  <c:v>Химия  113</c:v>
                </c:pt>
                <c:pt idx="4">
                  <c:v>Физика   165</c:v>
                </c:pt>
                <c:pt idx="5">
                  <c:v>История   134</c:v>
                </c:pt>
                <c:pt idx="6">
                  <c:v>Информатика   219</c:v>
                </c:pt>
                <c:pt idx="7">
                  <c:v>Биология  141</c:v>
                </c:pt>
                <c:pt idx="8">
                  <c:v>Обществознание   394</c:v>
                </c:pt>
                <c:pt idx="9">
                  <c:v>Математика пр.   473</c:v>
                </c:pt>
                <c:pt idx="10">
                  <c:v>Русский язык    901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</c:v>
                </c:pt>
                <c:pt idx="1">
                  <c:v>23</c:v>
                </c:pt>
                <c:pt idx="2">
                  <c:v>32</c:v>
                </c:pt>
                <c:pt idx="3">
                  <c:v>24</c:v>
                </c:pt>
                <c:pt idx="4">
                  <c:v>22</c:v>
                </c:pt>
                <c:pt idx="5">
                  <c:v>21</c:v>
                </c:pt>
                <c:pt idx="6">
                  <c:v>42</c:v>
                </c:pt>
                <c:pt idx="7">
                  <c:v>6</c:v>
                </c:pt>
                <c:pt idx="8">
                  <c:v>75</c:v>
                </c:pt>
                <c:pt idx="9">
                  <c:v>29</c:v>
                </c:pt>
                <c:pt idx="10">
                  <c:v>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C1-4E0D-BC63-0A2A104D075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0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География   7</c:v>
                </c:pt>
                <c:pt idx="1">
                  <c:v>Литература   79</c:v>
                </c:pt>
                <c:pt idx="2">
                  <c:v>Английский язык   120</c:v>
                </c:pt>
                <c:pt idx="3">
                  <c:v>Химия  113</c:v>
                </c:pt>
                <c:pt idx="4">
                  <c:v>Физика   165</c:v>
                </c:pt>
                <c:pt idx="5">
                  <c:v>История   134</c:v>
                </c:pt>
                <c:pt idx="6">
                  <c:v>Информатика   219</c:v>
                </c:pt>
                <c:pt idx="7">
                  <c:v>Биология  141</c:v>
                </c:pt>
                <c:pt idx="8">
                  <c:v>Обществознание   394</c:v>
                </c:pt>
                <c:pt idx="9">
                  <c:v>Математика пр.   473</c:v>
                </c:pt>
                <c:pt idx="10">
                  <c:v>Русский язык    901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3</c:v>
                </c:pt>
                <c:pt idx="1">
                  <c:v>14</c:v>
                </c:pt>
                <c:pt idx="2">
                  <c:v>56</c:v>
                </c:pt>
                <c:pt idx="3">
                  <c:v>23</c:v>
                </c:pt>
                <c:pt idx="4">
                  <c:v>45</c:v>
                </c:pt>
                <c:pt idx="5">
                  <c:v>58</c:v>
                </c:pt>
                <c:pt idx="6">
                  <c:v>77</c:v>
                </c:pt>
                <c:pt idx="7">
                  <c:v>42</c:v>
                </c:pt>
                <c:pt idx="8">
                  <c:v>141</c:v>
                </c:pt>
                <c:pt idx="9">
                  <c:v>267</c:v>
                </c:pt>
                <c:pt idx="10">
                  <c:v>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C1-4E0D-BC63-0A2A104D075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География   7</c:v>
                </c:pt>
                <c:pt idx="1">
                  <c:v>Литература   79</c:v>
                </c:pt>
                <c:pt idx="2">
                  <c:v>Английский язык   120</c:v>
                </c:pt>
                <c:pt idx="3">
                  <c:v>Химия  113</c:v>
                </c:pt>
                <c:pt idx="4">
                  <c:v>Физика   165</c:v>
                </c:pt>
                <c:pt idx="5">
                  <c:v>История   134</c:v>
                </c:pt>
                <c:pt idx="6">
                  <c:v>Информатика   219</c:v>
                </c:pt>
                <c:pt idx="7">
                  <c:v>Биология  141</c:v>
                </c:pt>
                <c:pt idx="8">
                  <c:v>Обществознание   394</c:v>
                </c:pt>
                <c:pt idx="9">
                  <c:v>Математика пр.   473</c:v>
                </c:pt>
                <c:pt idx="10">
                  <c:v>Русский язык    901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2</c:v>
                </c:pt>
                <c:pt idx="1">
                  <c:v>40</c:v>
                </c:pt>
                <c:pt idx="2">
                  <c:v>28</c:v>
                </c:pt>
                <c:pt idx="3">
                  <c:v>50</c:v>
                </c:pt>
                <c:pt idx="4">
                  <c:v>95</c:v>
                </c:pt>
                <c:pt idx="5">
                  <c:v>48</c:v>
                </c:pt>
                <c:pt idx="6">
                  <c:v>79</c:v>
                </c:pt>
                <c:pt idx="7">
                  <c:v>77</c:v>
                </c:pt>
                <c:pt idx="8">
                  <c:v>104</c:v>
                </c:pt>
                <c:pt idx="9">
                  <c:v>176</c:v>
                </c:pt>
                <c:pt idx="10">
                  <c:v>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C1-4E0D-BC63-0A2A104D0756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T w="127000" h="63500"/>
            </a:sp3d>
          </c:spPr>
          <c:invertIfNegative val="0"/>
          <c:dLbls>
            <c:dLbl>
              <c:idx val="0"/>
              <c:layout>
                <c:manualLayout>
                  <c:x val="2.9918216962207696E-2"/>
                  <c:y val="6.965750897368141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BC1-4E0D-BC63-0A2A104D0756}"/>
                </c:ext>
              </c:extLst>
            </c:dLbl>
            <c:dLbl>
              <c:idx val="1"/>
              <c:layout>
                <c:manualLayout>
                  <c:x val="3.7785965390908519E-2"/>
                  <c:y val="9.170449778067893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7BC1-4E0D-BC63-0A2A104D0756}"/>
                </c:ext>
              </c:extLst>
            </c:dLbl>
            <c:dLbl>
              <c:idx val="2"/>
              <c:layout>
                <c:manualLayout>
                  <c:x val="4.0788577471846436E-2"/>
                  <c:y val="1.128705457428533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7BC1-4E0D-BC63-0A2A104D0756}"/>
                </c:ext>
              </c:extLst>
            </c:dLbl>
            <c:dLbl>
              <c:idx val="3"/>
              <c:layout>
                <c:manualLayout>
                  <c:x val="8.0099391560788186E-2"/>
                  <c:y val="2.38052600833419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7BC1-4E0D-BC63-0A2A104D0756}"/>
                </c:ext>
              </c:extLst>
            </c:dLbl>
            <c:dLbl>
              <c:idx val="4"/>
              <c:layout>
                <c:manualLayout>
                  <c:x val="4.078857747184611E-2"/>
                  <c:y val="-4.58522488903394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7BC1-4E0D-BC63-0A2A104D0756}"/>
                </c:ext>
              </c:extLst>
            </c:dLbl>
            <c:dLbl>
              <c:idx val="5"/>
              <c:layout>
                <c:manualLayout>
                  <c:x val="5.2442423776606843E-2"/>
                  <c:y val="-4.761232537333520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7BC1-4E0D-BC63-0A2A104D0756}"/>
                </c:ext>
              </c:extLst>
            </c:dLbl>
            <c:dLbl>
              <c:idx val="6"/>
              <c:layout>
                <c:manualLayout>
                  <c:x val="6.4167590485165696E-2"/>
                  <c:y val="-4.497311325216684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7BC1-4E0D-BC63-0A2A104D0756}"/>
                </c:ext>
              </c:extLst>
            </c:dLbl>
            <c:dLbl>
              <c:idx val="7"/>
              <c:layout>
                <c:manualLayout>
                  <c:x val="6.992319323374778E-2"/>
                  <c:y val="-4.58522488903394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7BC1-4E0D-BC63-0A2A104D0756}"/>
                </c:ext>
              </c:extLst>
            </c:dLbl>
            <c:dLbl>
              <c:idx val="8"/>
              <c:layout>
                <c:manualLayout>
                  <c:x val="9.4839172489435131E-2"/>
                  <c:y val="-1.35796670188023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7BC1-4E0D-BC63-0A2A104D0756}"/>
                </c:ext>
              </c:extLst>
            </c:dLbl>
            <c:dLbl>
              <c:idx val="9"/>
              <c:layout>
                <c:manualLayout>
                  <c:x val="3.178079893162486E-2"/>
                  <c:y val="-1.37555844067693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7BC1-4E0D-BC63-0A2A104D0756}"/>
                </c:ext>
              </c:extLst>
            </c:dLbl>
            <c:dLbl>
              <c:idx val="10"/>
              <c:layout>
                <c:manualLayout>
                  <c:x val="3.0279435188563991E-2"/>
                  <c:y val="-2.5960496301853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7BC1-4E0D-BC63-0A2A104D0756}"/>
                </c:ext>
              </c:extLst>
            </c:dLbl>
            <c:spPr>
              <a:noFill/>
              <a:ln w="28575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География   7</c:v>
                </c:pt>
                <c:pt idx="1">
                  <c:v>Литература   79</c:v>
                </c:pt>
                <c:pt idx="2">
                  <c:v>Английский язык   120</c:v>
                </c:pt>
                <c:pt idx="3">
                  <c:v>Химия  113</c:v>
                </c:pt>
                <c:pt idx="4">
                  <c:v>Физика   165</c:v>
                </c:pt>
                <c:pt idx="5">
                  <c:v>История   134</c:v>
                </c:pt>
                <c:pt idx="6">
                  <c:v>Информатика   219</c:v>
                </c:pt>
                <c:pt idx="7">
                  <c:v>Биология  141</c:v>
                </c:pt>
                <c:pt idx="8">
                  <c:v>Обществознание   394</c:v>
                </c:pt>
                <c:pt idx="9">
                  <c:v>Математика пр.   473</c:v>
                </c:pt>
                <c:pt idx="10">
                  <c:v>Русский язык    901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16</c:v>
                </c:pt>
                <c:pt idx="4">
                  <c:v>3</c:v>
                </c:pt>
                <c:pt idx="5">
                  <c:v>7</c:v>
                </c:pt>
                <c:pt idx="6">
                  <c:v>21</c:v>
                </c:pt>
                <c:pt idx="7">
                  <c:v>16</c:v>
                </c:pt>
                <c:pt idx="8">
                  <c:v>74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BC1-4E0D-BC63-0A2A104D075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928658048"/>
        <c:axId val="1928657504"/>
      </c:barChart>
      <c:catAx>
        <c:axId val="1928658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i="0" u="none">
                <a:effectLst/>
              </a:defRPr>
            </a:pPr>
            <a:endParaRPr lang="ru-RU"/>
          </a:p>
        </c:txPr>
        <c:crossAx val="1928657504"/>
        <c:crosses val="autoZero"/>
        <c:auto val="1"/>
        <c:lblAlgn val="ctr"/>
        <c:lblOffset val="100"/>
        <c:noMultiLvlLbl val="0"/>
      </c:catAx>
      <c:valAx>
        <c:axId val="1928657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65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0754909277161968E-2"/>
          <c:y val="0.86754093295189427"/>
          <c:w val="0.93231551146093972"/>
          <c:h val="0.11041286740497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История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F7-4EE1-B8FB-874F756228C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58</c:v>
                </c:pt>
                <c:pt idx="1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F7-4EE1-B8FB-874F756228C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48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F7-4EE1-B8FB-874F756228C9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698427694304702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F7-4EE1-B8FB-874F756228C9}"/>
                </c:ext>
              </c:extLst>
            </c:dLbl>
            <c:dLbl>
              <c:idx val="1"/>
              <c:layout>
                <c:manualLayout>
                  <c:x val="4.6202843886857872E-2"/>
                  <c:y val="-7.0306041031516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F7-4EE1-B8FB-874F756228C9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F7-4EE1-B8FB-874F756228C9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3F7-4EE1-B8FB-874F756228C9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3F7-4EE1-B8FB-874F756228C9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3F7-4EE1-B8FB-874F756228C9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F7-4EE1-B8FB-874F756228C9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3F7-4EE1-B8FB-874F756228C9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3F7-4EE1-B8FB-874F756228C9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D3F7-4EE1-B8FB-874F756228C9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3F7-4EE1-B8FB-874F756228C9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3F7-4EE1-B8FB-874F756228C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02768"/>
        <c:axId val="2048616912"/>
      </c:barChart>
      <c:catAx>
        <c:axId val="2048602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6912"/>
        <c:crosses val="autoZero"/>
        <c:auto val="1"/>
        <c:lblAlgn val="ctr"/>
        <c:lblOffset val="100"/>
        <c:noMultiLvlLbl val="0"/>
      </c:catAx>
      <c:valAx>
        <c:axId val="2048616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02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Литература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D7-48B1-A237-B0F6A34BE7A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</c:v>
                </c:pt>
                <c:pt idx="1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D7-48B1-A237-B0F6A34BE7A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40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D7-48B1-A237-B0F6A34BE7A9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9812671253215359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D7-48B1-A237-B0F6A34BE7A9}"/>
                </c:ext>
              </c:extLst>
            </c:dLbl>
            <c:dLbl>
              <c:idx val="1"/>
              <c:layout>
                <c:manualLayout>
                  <c:x val="4.6202843886857872E-2"/>
                  <c:y val="-7.0306041031516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8D7-48B1-A237-B0F6A34BE7A9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8D7-48B1-A237-B0F6A34BE7A9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8D7-48B1-A237-B0F6A34BE7A9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8D7-48B1-A237-B0F6A34BE7A9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8D7-48B1-A237-B0F6A34BE7A9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8D7-48B1-A237-B0F6A34BE7A9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8D7-48B1-A237-B0F6A34BE7A9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8D7-48B1-A237-B0F6A34BE7A9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8D7-48B1-A237-B0F6A34BE7A9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8D7-48B1-A237-B0F6A34BE7A9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8D7-48B1-A237-B0F6A34BE7A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07120"/>
        <c:axId val="2048615280"/>
      </c:barChart>
      <c:catAx>
        <c:axId val="2048607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5280"/>
        <c:crosses val="autoZero"/>
        <c:auto val="1"/>
        <c:lblAlgn val="ctr"/>
        <c:lblOffset val="100"/>
        <c:noMultiLvlLbl val="0"/>
      </c:catAx>
      <c:valAx>
        <c:axId val="2048615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07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Информатика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42</c:v>
                </c:pt>
                <c:pt idx="1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B1-4F1F-A416-C8A63E2DF07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77</c:v>
                </c:pt>
                <c:pt idx="1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B1-4F1F-A416-C8A63E2DF07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79</c:v>
                </c:pt>
                <c:pt idx="1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B1-4F1F-A416-C8A63E2DF077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9641305914849266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B1-4F1F-A416-C8A63E2DF077}"/>
                </c:ext>
              </c:extLst>
            </c:dLbl>
            <c:dLbl>
              <c:idx val="1"/>
              <c:layout>
                <c:manualLayout>
                  <c:x val="7.6031534470191661E-2"/>
                  <c:y val="1.19895553438068E-2"/>
                </c:manualLayout>
              </c:layout>
              <c:spPr>
                <a:noFill/>
                <a:ln w="57150">
                  <a:solidFill>
                    <a:srgbClr val="FF0000"/>
                  </a:solidFill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2000" b="1" i="0">
                      <a:solidFill>
                        <a:schemeClr val="tx1"/>
                      </a:solidFill>
                      <a:effectLst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0155023899256834E-2"/>
                      <c:h val="0.1008349290166016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B1-4F1F-A416-C8A63E2DF077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B1-4F1F-A416-C8A63E2DF077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B1-4F1F-A416-C8A63E2DF077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AB1-4F1F-A416-C8A63E2DF077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B1-4F1F-A416-C8A63E2DF077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AB1-4F1F-A416-C8A63E2DF077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AB1-4F1F-A416-C8A63E2DF077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AB1-4F1F-A416-C8A63E2DF077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9AB1-4F1F-A416-C8A63E2DF077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AB1-4F1F-A416-C8A63E2DF077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21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AB1-4F1F-A416-C8A63E2DF07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08752"/>
        <c:axId val="2048609840"/>
      </c:barChart>
      <c:catAx>
        <c:axId val="2048608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09840"/>
        <c:crosses val="autoZero"/>
        <c:auto val="1"/>
        <c:lblAlgn val="ctr"/>
        <c:lblOffset val="100"/>
        <c:noMultiLvlLbl val="0"/>
      </c:catAx>
      <c:valAx>
        <c:axId val="2048609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0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Английский язык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  <c:pt idx="1">
                  <c:v>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59-42AC-84B6-2DE29290954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59-42AC-84B6-2DE29290954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28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59-42AC-84B6-2DE292909542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0522876840397126E-2"/>
                  <c:y val="2.366154072953864E-2"/>
                </c:manualLayout>
              </c:layout>
              <c:spPr>
                <a:noFill/>
                <a:ln w="57150">
                  <a:solidFill>
                    <a:srgbClr val="FF0000"/>
                  </a:solidFill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2000" b="1" i="0">
                      <a:solidFill>
                        <a:schemeClr val="tx1"/>
                      </a:solidFill>
                      <a:effectLst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020334248473311E-2"/>
                      <c:h val="0.1052306083283861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759-42AC-84B6-2DE292909542}"/>
                </c:ext>
              </c:extLst>
            </c:dLbl>
            <c:dLbl>
              <c:idx val="1"/>
              <c:layout>
                <c:manualLayout>
                  <c:x val="3.3450627234561221E-2"/>
                  <c:y val="1.0651055350704436E-2"/>
                </c:manualLayout>
              </c:layout>
              <c:spPr>
                <a:noFill/>
                <a:ln w="57150">
                  <a:solidFill>
                    <a:srgbClr val="FF0000"/>
                  </a:solidFill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2000" b="1" i="0">
                      <a:solidFill>
                        <a:schemeClr val="tx1"/>
                      </a:solidFill>
                      <a:effectLst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0212145678712162E-2"/>
                      <c:h val="9.815792903039692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5759-42AC-84B6-2DE292909542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59-42AC-84B6-2DE292909542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59-42AC-84B6-2DE292909542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59-42AC-84B6-2DE292909542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759-42AC-84B6-2DE292909542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59-42AC-84B6-2DE292909542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759-42AC-84B6-2DE292909542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759-42AC-84B6-2DE292909542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759-42AC-84B6-2DE292909542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759-42AC-84B6-2DE292909542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759-42AC-84B6-2DE29290954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11472"/>
        <c:axId val="2048612016"/>
      </c:barChart>
      <c:catAx>
        <c:axId val="20486114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2016"/>
        <c:crosses val="autoZero"/>
        <c:auto val="1"/>
        <c:lblAlgn val="ctr"/>
        <c:lblOffset val="100"/>
        <c:noMultiLvlLbl val="0"/>
      </c:catAx>
      <c:valAx>
        <c:axId val="2048612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1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50875799136735"/>
          <c:y val="2.5697568498643932E-2"/>
          <c:w val="0.68483590143387552"/>
          <c:h val="0.7364957713031885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2819</c:v>
                </c:pt>
                <c:pt idx="10">
                  <c:v>Русский язык 2819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38</c:v>
                </c:pt>
                <c:pt idx="1">
                  <c:v>11</c:v>
                </c:pt>
                <c:pt idx="2">
                  <c:v>116</c:v>
                </c:pt>
                <c:pt idx="3">
                  <c:v>78</c:v>
                </c:pt>
                <c:pt idx="4">
                  <c:v>38</c:v>
                </c:pt>
                <c:pt idx="5">
                  <c:v>66</c:v>
                </c:pt>
                <c:pt idx="6">
                  <c:v>198</c:v>
                </c:pt>
                <c:pt idx="7">
                  <c:v>195</c:v>
                </c:pt>
                <c:pt idx="8">
                  <c:v>163</c:v>
                </c:pt>
                <c:pt idx="9">
                  <c:v>309</c:v>
                </c:pt>
                <c:pt idx="10">
                  <c:v>1362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43-4C2C-990D-14DD4EDE38F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0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2819</c:v>
                </c:pt>
                <c:pt idx="10">
                  <c:v>Русский язык 2819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22</c:v>
                </c:pt>
                <c:pt idx="1">
                  <c:v>14</c:v>
                </c:pt>
                <c:pt idx="2">
                  <c:v>81</c:v>
                </c:pt>
                <c:pt idx="3">
                  <c:v>69</c:v>
                </c:pt>
                <c:pt idx="4">
                  <c:v>132</c:v>
                </c:pt>
                <c:pt idx="5">
                  <c:v>212</c:v>
                </c:pt>
                <c:pt idx="6">
                  <c:v>515</c:v>
                </c:pt>
                <c:pt idx="7">
                  <c:v>508</c:v>
                </c:pt>
                <c:pt idx="8">
                  <c:v>675</c:v>
                </c:pt>
                <c:pt idx="9">
                  <c:v>934</c:v>
                </c:pt>
                <c:pt idx="10">
                  <c:v>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43-4C2C-990D-14DD4EDE38F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2819</c:v>
                </c:pt>
                <c:pt idx="10">
                  <c:v>Русский язык 2819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4</c:v>
                </c:pt>
                <c:pt idx="1">
                  <c:v>10</c:v>
                </c:pt>
                <c:pt idx="2">
                  <c:v>24</c:v>
                </c:pt>
                <c:pt idx="3">
                  <c:v>45</c:v>
                </c:pt>
                <c:pt idx="4">
                  <c:v>77</c:v>
                </c:pt>
                <c:pt idx="5">
                  <c:v>132</c:v>
                </c:pt>
                <c:pt idx="6">
                  <c:v>792</c:v>
                </c:pt>
                <c:pt idx="7">
                  <c:v>513</c:v>
                </c:pt>
                <c:pt idx="8">
                  <c:v>835</c:v>
                </c:pt>
                <c:pt idx="9">
                  <c:v>1554</c:v>
                </c:pt>
                <c:pt idx="10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43-4C2C-990D-14DD4EDE38FE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57182733664515E-2"/>
                  <c:y val="-1.366776110328462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43-4C2C-990D-14DD4EDE38FE}"/>
                </c:ext>
              </c:extLst>
            </c:dLbl>
            <c:dLbl>
              <c:idx val="1"/>
              <c:layout>
                <c:manualLayout>
                  <c:x val="2.7042506189788321E-2"/>
                  <c:y val="-1.14630622225848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643-4C2C-990D-14DD4EDE38FE}"/>
                </c:ext>
              </c:extLst>
            </c:dLbl>
            <c:dLbl>
              <c:idx val="2"/>
              <c:layout>
                <c:manualLayout>
                  <c:x val="2.5757182733664515E-2"/>
                  <c:y val="-9.346457426367426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43-4C2C-990D-14DD4EDE38FE}"/>
                </c:ext>
              </c:extLst>
            </c:dLbl>
            <c:dLbl>
              <c:idx val="3"/>
              <c:layout>
                <c:manualLayout>
                  <c:x val="2.7331908557779293E-2"/>
                  <c:y val="-6.78992376973361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643-4C2C-990D-14DD4EDE38FE}"/>
                </c:ext>
              </c:extLst>
            </c:dLbl>
            <c:dLbl>
              <c:idx val="4"/>
              <c:layout>
                <c:manualLayout>
                  <c:x val="2.7331908557779293E-2"/>
                  <c:y val="-4.58522488903394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643-4C2C-990D-14DD4EDE38FE}"/>
                </c:ext>
              </c:extLst>
            </c:dLbl>
            <c:dLbl>
              <c:idx val="5"/>
              <c:layout>
                <c:manualLayout>
                  <c:x val="2.7042506189788321E-2"/>
                  <c:y val="-2.468620092816463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643-4C2C-990D-14DD4EDE38FE}"/>
                </c:ext>
              </c:extLst>
            </c:dLbl>
            <c:dLbl>
              <c:idx val="6"/>
              <c:layout>
                <c:manualLayout>
                  <c:x val="2.7042506189788321E-2"/>
                  <c:y val="-2.204698880699711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643-4C2C-990D-14DD4EDE38FE}"/>
                </c:ext>
              </c:extLst>
            </c:dLbl>
            <c:dLbl>
              <c:idx val="7"/>
              <c:layout>
                <c:manualLayout>
                  <c:x val="2.665589240084446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643-4C2C-990D-14DD4EDE38FE}"/>
                </c:ext>
              </c:extLst>
            </c:dLbl>
            <c:dLbl>
              <c:idx val="8"/>
              <c:layout>
                <c:manualLayout>
                  <c:x val="2.744325531290185E-2"/>
                  <c:y val="1.7600764829951043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5392515910930526E-2"/>
                      <c:h val="5.72580860621438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F643-4C2C-990D-14DD4EDE38FE}"/>
                </c:ext>
              </c:extLst>
            </c:dLbl>
            <c:dLbl>
              <c:idx val="9"/>
              <c:layout>
                <c:manualLayout>
                  <c:x val="2.6487384338248016E-2"/>
                  <c:y val="2.292702704849435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6706606012030409E-2"/>
                      <c:h val="5.50604274873761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F643-4C2C-990D-14DD4EDE38FE}"/>
                </c:ext>
              </c:extLst>
            </c:dLbl>
            <c:dLbl>
              <c:idx val="10"/>
              <c:layout>
                <c:manualLayout>
                  <c:x val="2.6318752281492417E-2"/>
                  <c:y val="4.497311325216637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643-4C2C-990D-14DD4EDE38FE}"/>
                </c:ext>
              </c:extLst>
            </c:dLbl>
            <c:spPr>
              <a:noFill/>
              <a:ln w="28575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2819</c:v>
                </c:pt>
                <c:pt idx="10">
                  <c:v>Русский язык 2819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643-4C2C-990D-14DD4EDE38F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88368"/>
        <c:axId val="2049775856"/>
      </c:barChart>
      <c:catAx>
        <c:axId val="2049788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u="none">
                <a:effectLst/>
              </a:defRPr>
            </a:pPr>
            <a:endParaRPr lang="ru-RU"/>
          </a:p>
        </c:txPr>
        <c:crossAx val="2049775856"/>
        <c:crosses val="autoZero"/>
        <c:auto val="1"/>
        <c:lblAlgn val="ctr"/>
        <c:lblOffset val="100"/>
        <c:noMultiLvlLbl val="0"/>
      </c:catAx>
      <c:valAx>
        <c:axId val="2049775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8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734776345304987"/>
          <c:y val="0.86754093295189427"/>
          <c:w val="0.79535546426103132"/>
          <c:h val="0.11041286740497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150875799136735"/>
          <c:y val="2.5697568498643932E-2"/>
          <c:w val="0.68483590143387552"/>
          <c:h val="0.7364957713031885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2797</c:v>
                </c:pt>
                <c:pt idx="10">
                  <c:v>Русский язык 2798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38</c:v>
                </c:pt>
                <c:pt idx="1">
                  <c:v>11</c:v>
                </c:pt>
                <c:pt idx="2">
                  <c:v>116</c:v>
                </c:pt>
                <c:pt idx="3">
                  <c:v>78</c:v>
                </c:pt>
                <c:pt idx="4">
                  <c:v>38</c:v>
                </c:pt>
                <c:pt idx="5">
                  <c:v>66</c:v>
                </c:pt>
                <c:pt idx="6">
                  <c:v>198</c:v>
                </c:pt>
                <c:pt idx="7">
                  <c:v>195</c:v>
                </c:pt>
                <c:pt idx="8">
                  <c:v>163</c:v>
                </c:pt>
                <c:pt idx="9">
                  <c:v>309</c:v>
                </c:pt>
                <c:pt idx="10">
                  <c:v>1362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43-4C2C-990D-14DD4EDE38F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0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2797</c:v>
                </c:pt>
                <c:pt idx="10">
                  <c:v>Русский язык 2798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22</c:v>
                </c:pt>
                <c:pt idx="1">
                  <c:v>14</c:v>
                </c:pt>
                <c:pt idx="2">
                  <c:v>81</c:v>
                </c:pt>
                <c:pt idx="3">
                  <c:v>69</c:v>
                </c:pt>
                <c:pt idx="4">
                  <c:v>132</c:v>
                </c:pt>
                <c:pt idx="5">
                  <c:v>212</c:v>
                </c:pt>
                <c:pt idx="6">
                  <c:v>515</c:v>
                </c:pt>
                <c:pt idx="7">
                  <c:v>508</c:v>
                </c:pt>
                <c:pt idx="8">
                  <c:v>675</c:v>
                </c:pt>
                <c:pt idx="9">
                  <c:v>934</c:v>
                </c:pt>
                <c:pt idx="10">
                  <c:v>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43-4C2C-990D-14DD4EDE38F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2797</c:v>
                </c:pt>
                <c:pt idx="10">
                  <c:v>Русский язык 2798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4</c:v>
                </c:pt>
                <c:pt idx="1">
                  <c:v>10</c:v>
                </c:pt>
                <c:pt idx="2">
                  <c:v>24</c:v>
                </c:pt>
                <c:pt idx="3">
                  <c:v>45</c:v>
                </c:pt>
                <c:pt idx="4">
                  <c:v>77</c:v>
                </c:pt>
                <c:pt idx="5">
                  <c:v>132</c:v>
                </c:pt>
                <c:pt idx="6">
                  <c:v>792</c:v>
                </c:pt>
                <c:pt idx="7">
                  <c:v>513</c:v>
                </c:pt>
                <c:pt idx="8">
                  <c:v>835</c:v>
                </c:pt>
                <c:pt idx="9">
                  <c:v>1554</c:v>
                </c:pt>
                <c:pt idx="10">
                  <c:v>462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43-4C2C-990D-14DD4EDE38FE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5757182733664515E-2"/>
                  <c:y val="-1.366776110328462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43-4C2C-990D-14DD4EDE38FE}"/>
                </c:ext>
              </c:extLst>
            </c:dLbl>
            <c:dLbl>
              <c:idx val="1"/>
              <c:layout>
                <c:manualLayout>
                  <c:x val="2.7042506189788321E-2"/>
                  <c:y val="-1.14630622225848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643-4C2C-990D-14DD4EDE38FE}"/>
                </c:ext>
              </c:extLst>
            </c:dLbl>
            <c:dLbl>
              <c:idx val="2"/>
              <c:layout>
                <c:manualLayout>
                  <c:x val="2.5757182733664515E-2"/>
                  <c:y val="-9.346457426367426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43-4C2C-990D-14DD4EDE38FE}"/>
                </c:ext>
              </c:extLst>
            </c:dLbl>
            <c:dLbl>
              <c:idx val="3"/>
              <c:layout>
                <c:manualLayout>
                  <c:x val="2.7331908557779293E-2"/>
                  <c:y val="-6.78992376973361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643-4C2C-990D-14DD4EDE38FE}"/>
                </c:ext>
              </c:extLst>
            </c:dLbl>
            <c:dLbl>
              <c:idx val="4"/>
              <c:layout>
                <c:manualLayout>
                  <c:x val="2.7331908557779293E-2"/>
                  <c:y val="-4.585224889033946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643-4C2C-990D-14DD4EDE38FE}"/>
                </c:ext>
              </c:extLst>
            </c:dLbl>
            <c:dLbl>
              <c:idx val="5"/>
              <c:layout>
                <c:manualLayout>
                  <c:x val="2.7042506189788321E-2"/>
                  <c:y val="-2.468620092816463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643-4C2C-990D-14DD4EDE38FE}"/>
                </c:ext>
              </c:extLst>
            </c:dLbl>
            <c:dLbl>
              <c:idx val="6"/>
              <c:layout>
                <c:manualLayout>
                  <c:x val="2.7042506189788321E-2"/>
                  <c:y val="-2.204698880699711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643-4C2C-990D-14DD4EDE38FE}"/>
                </c:ext>
              </c:extLst>
            </c:dLbl>
            <c:dLbl>
              <c:idx val="7"/>
              <c:layout>
                <c:manualLayout>
                  <c:x val="2.6655892400844466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643-4C2C-990D-14DD4EDE38FE}"/>
                </c:ext>
              </c:extLst>
            </c:dLbl>
            <c:dLbl>
              <c:idx val="8"/>
              <c:layout>
                <c:manualLayout>
                  <c:x val="2.744325531290185E-2"/>
                  <c:y val="1.7600764829951043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5392515910930526E-2"/>
                      <c:h val="5.72580860621438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F643-4C2C-990D-14DD4EDE38FE}"/>
                </c:ext>
              </c:extLst>
            </c:dLbl>
            <c:dLbl>
              <c:idx val="9"/>
              <c:layout>
                <c:manualLayout>
                  <c:x val="2.6487384338248016E-2"/>
                  <c:y val="2.292702704849435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6706606012030409E-2"/>
                      <c:h val="5.50604274873761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F643-4C2C-990D-14DD4EDE38FE}"/>
                </c:ext>
              </c:extLst>
            </c:dLbl>
            <c:dLbl>
              <c:idx val="10"/>
              <c:layout>
                <c:manualLayout>
                  <c:x val="2.6318752281492417E-2"/>
                  <c:y val="4.497311325216637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643-4C2C-990D-14DD4EDE38FE}"/>
                </c:ext>
              </c:extLst>
            </c:dLbl>
            <c:spPr>
              <a:noFill/>
              <a:ln w="28575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Лист1!$A$2:$A$12</c:f>
              <c:strCache>
                <c:ptCount val="11"/>
                <c:pt idx="0">
                  <c:v>Литература 64</c:v>
                </c:pt>
                <c:pt idx="1">
                  <c:v>История 35</c:v>
                </c:pt>
                <c:pt idx="2">
                  <c:v>Английский язык 221</c:v>
                </c:pt>
                <c:pt idx="3">
                  <c:v>Химия 192</c:v>
                </c:pt>
                <c:pt idx="4">
                  <c:v>Физика 247</c:v>
                </c:pt>
                <c:pt idx="5">
                  <c:v>Биология 410</c:v>
                </c:pt>
                <c:pt idx="6">
                  <c:v>Информатика 1505</c:v>
                </c:pt>
                <c:pt idx="7">
                  <c:v>География 1216</c:v>
                </c:pt>
                <c:pt idx="8">
                  <c:v>Обществознание 1673</c:v>
                </c:pt>
                <c:pt idx="9">
                  <c:v>Математика 2797</c:v>
                </c:pt>
                <c:pt idx="10">
                  <c:v>Русский язык 2798</c:v>
                </c:pt>
              </c:strCache>
            </c:strRef>
          </c:cat>
          <c:val>
            <c:numRef>
              <c:f>Лист1!$E$2:$E$12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643-4C2C-990D-14DD4EDE38F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88368"/>
        <c:axId val="2049775856"/>
      </c:barChart>
      <c:catAx>
        <c:axId val="2049788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u="none">
                <a:effectLst/>
              </a:defRPr>
            </a:pPr>
            <a:endParaRPr lang="ru-RU"/>
          </a:p>
        </c:txPr>
        <c:crossAx val="2049775856"/>
        <c:crosses val="autoZero"/>
        <c:auto val="1"/>
        <c:lblAlgn val="ctr"/>
        <c:lblOffset val="100"/>
        <c:noMultiLvlLbl val="0"/>
      </c:catAx>
      <c:valAx>
        <c:axId val="2049775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8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734776345304987"/>
          <c:y val="0.86754093295189427"/>
          <c:w val="0.79535546426103132"/>
          <c:h val="0.11041286740497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Русский язык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1362</c:v>
                </c:pt>
                <c:pt idx="1">
                  <c:v>1575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2F-491A-A779-547CFDF8961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974</c:v>
                </c:pt>
                <c:pt idx="1">
                  <c:v>672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2F-491A-A779-547CFDF8961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462</c:v>
                </c:pt>
                <c:pt idx="1">
                  <c:v>318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2F-491A-A779-547CFDF89618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92F-491A-A779-547CFDF89618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92F-491A-A779-547CFDF89618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92F-491A-A779-547CFDF89618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92F-491A-A779-547CFDF89618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92F-491A-A779-547CFDF89618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92F-491A-A779-547CFDF89618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92F-491A-A779-547CFDF89618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92F-491A-A779-547CFDF89618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92F-491A-A779-547CFDF89618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392F-491A-A779-547CFDF89618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92F-491A-A779-547CFDF89618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92F-491A-A779-547CFDF8961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75312"/>
        <c:axId val="2049777488"/>
      </c:barChart>
      <c:catAx>
        <c:axId val="20497753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9777488"/>
        <c:crosses val="autoZero"/>
        <c:auto val="1"/>
        <c:lblAlgn val="ctr"/>
        <c:lblOffset val="100"/>
        <c:noMultiLvlLbl val="0"/>
      </c:catAx>
      <c:valAx>
        <c:axId val="2049777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75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Математика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309</c:v>
                </c:pt>
                <c:pt idx="1">
                  <c:v>182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3E-4749-BCB0-E7156BE1940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934</c:v>
                </c:pt>
                <c:pt idx="1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3E-4749-BCB0-E7156BE1940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1554</c:v>
                </c:pt>
                <c:pt idx="1">
                  <c:v>1580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3E-4749-BCB0-E7156BE1940E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3E-4749-BCB0-E7156BE1940E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53E-4749-BCB0-E7156BE1940E}"/>
                </c:ext>
              </c:extLst>
            </c:dLbl>
            <c:dLbl>
              <c:idx val="2"/>
              <c:layout>
                <c:manualLayout>
                  <c:x val="3.5577385398821923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3E-4749-BCB0-E7156BE1940E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53E-4749-BCB0-E7156BE1940E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3E-4749-BCB0-E7156BE1940E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53E-4749-BCB0-E7156BE1940E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53E-4749-BCB0-E7156BE1940E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53E-4749-BCB0-E7156BE1940E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53E-4749-BCB0-E7156BE1940E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B53E-4749-BCB0-E7156BE1940E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53E-4749-BCB0-E7156BE1940E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53E-4749-BCB0-E7156BE1940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85104"/>
        <c:axId val="2049788912"/>
      </c:barChart>
      <c:catAx>
        <c:axId val="20497851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9788912"/>
        <c:crosses val="autoZero"/>
        <c:auto val="1"/>
        <c:lblAlgn val="ctr"/>
        <c:lblOffset val="100"/>
        <c:noMultiLvlLbl val="0"/>
      </c:catAx>
      <c:valAx>
        <c:axId val="2049788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8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Обществознание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163</c:v>
                </c:pt>
                <c:pt idx="1">
                  <c:v>140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EA-4607-B227-819B14B780B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675</c:v>
                </c:pt>
                <c:pt idx="1">
                  <c:v>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EA-4607-B227-819B14B780B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835</c:v>
                </c:pt>
                <c:pt idx="1">
                  <c:v>539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EA-4607-B227-819B14B780B3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EA-4607-B227-819B14B780B3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8EA-4607-B227-819B14B780B3}"/>
                </c:ext>
              </c:extLst>
            </c:dLbl>
            <c:dLbl>
              <c:idx val="2"/>
              <c:layout>
                <c:manualLayout>
                  <c:x val="3.4156974224458292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8EA-4607-B227-819B14B780B3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8EA-4607-B227-819B14B780B3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8EA-4607-B227-819B14B780B3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8EA-4607-B227-819B14B780B3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8EA-4607-B227-819B14B780B3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8EA-4607-B227-819B14B780B3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8EA-4607-B227-819B14B780B3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A8EA-4607-B227-819B14B780B3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8EA-4607-B227-819B14B780B3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8EA-4607-B227-819B14B780B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76944"/>
        <c:axId val="2049778032"/>
      </c:barChart>
      <c:catAx>
        <c:axId val="2049776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9778032"/>
        <c:crosses val="autoZero"/>
        <c:auto val="1"/>
        <c:lblAlgn val="ctr"/>
        <c:lblOffset val="100"/>
        <c:noMultiLvlLbl val="0"/>
      </c:catAx>
      <c:valAx>
        <c:axId val="2049778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7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Информатика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34049134818606225"/>
          <c:y val="3.919317606685676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198</c:v>
                </c:pt>
                <c:pt idx="1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6E-4588-A98F-92007CD3F32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515</c:v>
                </c:pt>
                <c:pt idx="1">
                  <c:v>534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6E-4588-A98F-92007CD3F32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792</c:v>
                </c:pt>
                <c:pt idx="1">
                  <c:v>630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76E-4588-A98F-92007CD3F32E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6E-4588-A98F-92007CD3F32E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76E-4588-A98F-92007CD3F32E}"/>
                </c:ext>
              </c:extLst>
            </c:dLbl>
            <c:dLbl>
              <c:idx val="2"/>
              <c:layout>
                <c:manualLayout>
                  <c:x val="3.8418207747548762E-2"/>
                  <c:y val="6.85880581169993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6E-4588-A98F-92007CD3F32E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76E-4588-A98F-92007CD3F32E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6E-4588-A98F-92007CD3F32E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76E-4588-A98F-92007CD3F32E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6E-4588-A98F-92007CD3F32E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76E-4588-A98F-92007CD3F32E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76E-4588-A98F-92007CD3F32E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F76E-4588-A98F-92007CD3F32E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76E-4588-A98F-92007CD3F32E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76E-4588-A98F-92007CD3F32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86736"/>
        <c:axId val="2049787280"/>
      </c:barChart>
      <c:catAx>
        <c:axId val="2049786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9787280"/>
        <c:crosses val="autoZero"/>
        <c:auto val="1"/>
        <c:lblAlgn val="ctr"/>
        <c:lblOffset val="100"/>
        <c:noMultiLvlLbl val="0"/>
      </c:catAx>
      <c:valAx>
        <c:axId val="2049787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86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Русский язык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317</c:v>
                </c:pt>
                <c:pt idx="1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22-45F7-9C4D-1775914B25D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427</c:v>
                </c:pt>
                <c:pt idx="1">
                  <c:v>508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22-45F7-9C4D-1775914B25D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157</c:v>
                </c:pt>
                <c:pt idx="1">
                  <c:v>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22-45F7-9C4D-1775914B25DE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22-45F7-9C4D-1775914B25DE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22-45F7-9C4D-1775914B25DE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22-45F7-9C4D-1775914B25DE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222-45F7-9C4D-1775914B25DE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222-45F7-9C4D-1775914B25DE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222-45F7-9C4D-1775914B25DE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222-45F7-9C4D-1775914B25DE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222-45F7-9C4D-1775914B25DE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222-45F7-9C4D-1775914B25DE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C222-45F7-9C4D-1775914B25DE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222-45F7-9C4D-1775914B25DE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222-45F7-9C4D-1775914B25D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928667840"/>
        <c:axId val="1928659136"/>
      </c:barChart>
      <c:catAx>
        <c:axId val="19286678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1928659136"/>
        <c:crosses val="autoZero"/>
        <c:auto val="1"/>
        <c:lblAlgn val="ctr"/>
        <c:lblOffset val="100"/>
        <c:noMultiLvlLbl val="0"/>
      </c:catAx>
      <c:valAx>
        <c:axId val="192865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66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Биология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</c:v>
                </c:pt>
                <c:pt idx="1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9C-4281-A3FC-101DC98CB12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212</c:v>
                </c:pt>
                <c:pt idx="1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9C-4281-A3FC-101DC98CB12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133</c:v>
                </c:pt>
                <c:pt idx="1">
                  <c:v>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9C-4281-A3FC-101DC98CB127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99C-4281-A3FC-101DC98CB127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9C-4281-A3FC-101DC98CB127}"/>
                </c:ext>
              </c:extLst>
            </c:dLbl>
            <c:dLbl>
              <c:idx val="2"/>
              <c:layout>
                <c:manualLayout>
                  <c:x val="3.415697422445818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9C-4281-A3FC-101DC98CB127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9C-4281-A3FC-101DC98CB127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9C-4281-A3FC-101DC98CB127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9C-4281-A3FC-101DC98CB127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9C-4281-A3FC-101DC98CB127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9C-4281-A3FC-101DC98CB127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9C-4281-A3FC-101DC98CB127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99C-4281-A3FC-101DC98CB127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99C-4281-A3FC-101DC98CB127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99C-4281-A3FC-101DC98CB12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79776"/>
        <c:axId val="2053383040"/>
      </c:barChart>
      <c:catAx>
        <c:axId val="2053379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83040"/>
        <c:crosses val="autoZero"/>
        <c:auto val="1"/>
        <c:lblAlgn val="ctr"/>
        <c:lblOffset val="100"/>
        <c:noMultiLvlLbl val="0"/>
      </c:catAx>
      <c:valAx>
        <c:axId val="2053383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7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География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38062154285061761"/>
          <c:y val="3.99978079941445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195</c:v>
                </c:pt>
                <c:pt idx="1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01-41E8-8C01-589643CA608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508</c:v>
                </c:pt>
                <c:pt idx="1">
                  <c:v>422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01-41E8-8C01-589643CA608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513</c:v>
                </c:pt>
                <c:pt idx="1">
                  <c:v>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01-41E8-8C01-589643CA6089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01-41E8-8C01-589643CA6089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01-41E8-8C01-589643CA6089}"/>
                </c:ext>
              </c:extLst>
            </c:dLbl>
            <c:dLbl>
              <c:idx val="2"/>
              <c:layout>
                <c:manualLayout>
                  <c:x val="4.267944127063944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01-41E8-8C01-589643CA6089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601-41E8-8C01-589643CA6089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601-41E8-8C01-589643CA6089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601-41E8-8C01-589643CA6089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601-41E8-8C01-589643CA6089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601-41E8-8C01-589643CA6089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601-41E8-8C01-589643CA6089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E601-41E8-8C01-589643CA6089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601-41E8-8C01-589643CA6089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601-41E8-8C01-589643CA608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9780208"/>
        <c:axId val="2049780752"/>
      </c:barChart>
      <c:catAx>
        <c:axId val="20497802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9780752"/>
        <c:crosses val="autoZero"/>
        <c:auto val="1"/>
        <c:lblAlgn val="ctr"/>
        <c:lblOffset val="100"/>
        <c:noMultiLvlLbl val="0"/>
      </c:catAx>
      <c:valAx>
        <c:axId val="2049780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978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731933181"/>
          <c:y val="0.91307949682869161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История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60-4C98-9931-A5A87B38479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60-4C98-9931-A5A87B38479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60-4C98-9931-A5A87B38479A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471E-2"/>
                  <c:y val="1.73919718796676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60-4C98-9931-A5A87B38479A}"/>
                </c:ext>
              </c:extLst>
            </c:dLbl>
            <c:dLbl>
              <c:idx val="1"/>
              <c:layout>
                <c:manualLayout>
                  <c:x val="3.5681623447208183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60-4C98-9931-A5A87B38479A}"/>
                </c:ext>
              </c:extLst>
            </c:dLbl>
            <c:dLbl>
              <c:idx val="2"/>
              <c:layout>
                <c:manualLayout>
                  <c:x val="3.5577385398821819E-2"/>
                  <c:y val="6.85880581169993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60-4C98-9931-A5A87B38479A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60-4C98-9931-A5A87B38479A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F60-4C98-9931-A5A87B38479A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F60-4C98-9931-A5A87B38479A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F60-4C98-9931-A5A87B38479A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F60-4C98-9931-A5A87B38479A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F60-4C98-9931-A5A87B38479A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FF60-4C98-9931-A5A87B38479A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F60-4C98-9931-A5A87B38479A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F60-4C98-9931-A5A87B38479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85216"/>
        <c:axId val="2053373792"/>
      </c:barChart>
      <c:catAx>
        <c:axId val="20533852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73792"/>
        <c:crosses val="autoZero"/>
        <c:auto val="1"/>
        <c:lblAlgn val="ctr"/>
        <c:lblOffset val="100"/>
        <c:noMultiLvlLbl val="0"/>
      </c:catAx>
      <c:valAx>
        <c:axId val="2053373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8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Физика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2C-4962-A933-8A61B273B7D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132</c:v>
                </c:pt>
                <c:pt idx="1">
                  <c:v>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2C-4962-A933-8A61B273B7D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77</c:v>
                </c:pt>
                <c:pt idx="1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2C-4962-A933-8A61B273B7DB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366E-2"/>
                  <c:y val="2.69453085459640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2C-4962-A933-8A61B273B7DB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2C-4962-A933-8A61B273B7DB}"/>
                </c:ext>
              </c:extLst>
            </c:dLbl>
            <c:dLbl>
              <c:idx val="2"/>
              <c:layout>
                <c:manualLayout>
                  <c:x val="3.8418207747548658E-2"/>
                  <c:y val="6.858805811699934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D2C-4962-A933-8A61B273B7DB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D2C-4962-A933-8A61B273B7DB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D2C-4962-A933-8A61B273B7DB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D2C-4962-A933-8A61B273B7DB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D2C-4962-A933-8A61B273B7DB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D2C-4962-A933-8A61B273B7DB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D2C-4962-A933-8A61B273B7DB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1D2C-4962-A933-8A61B273B7DB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D2C-4962-A933-8A61B273B7DB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D2C-4962-A933-8A61B273B7D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76512"/>
        <c:axId val="2053383584"/>
      </c:barChart>
      <c:catAx>
        <c:axId val="2053376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83584"/>
        <c:crosses val="autoZero"/>
        <c:auto val="1"/>
        <c:lblAlgn val="ctr"/>
        <c:lblOffset val="100"/>
        <c:noMultiLvlLbl val="0"/>
      </c:catAx>
      <c:valAx>
        <c:axId val="2053383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7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Химия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</c:v>
                </c:pt>
                <c:pt idx="1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7D-41FB-8641-AAABE4DD12B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69</c:v>
                </c:pt>
                <c:pt idx="1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7D-41FB-8641-AAABE4DD12B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45</c:v>
                </c:pt>
                <c:pt idx="1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7D-41FB-8641-AAABE4DD12B7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471E-2"/>
                  <c:y val="1.73919718796676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7D-41FB-8641-AAABE4DD12B7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57D-41FB-8641-AAABE4DD12B7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57D-41FB-8641-AAABE4DD12B7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57D-41FB-8641-AAABE4DD12B7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57D-41FB-8641-AAABE4DD12B7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57D-41FB-8641-AAABE4DD12B7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57D-41FB-8641-AAABE4DD12B7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57D-41FB-8641-AAABE4DD12B7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57D-41FB-8641-AAABE4DD12B7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757D-41FB-8641-AAABE4DD12B7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57D-41FB-8641-AAABE4DD12B7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757D-41FB-8641-AAABE4DD12B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80320"/>
        <c:axId val="2053384128"/>
      </c:barChart>
      <c:catAx>
        <c:axId val="2053380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84128"/>
        <c:crosses val="autoZero"/>
        <c:auto val="1"/>
        <c:lblAlgn val="ctr"/>
        <c:lblOffset val="100"/>
        <c:noMultiLvlLbl val="0"/>
      </c:catAx>
      <c:valAx>
        <c:axId val="2053384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80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Английский язык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116</c:v>
                </c:pt>
                <c:pt idx="1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2F-468A-B9AA-5CAE73F5FBC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81</c:v>
                </c:pt>
                <c:pt idx="1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2F-468A-B9AA-5CAE73F5FBC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24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2F-468A-B9AA-5CAE73F5FBC7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471E-2"/>
                  <c:y val="1.73919718796676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2F-468A-B9AA-5CAE73F5FBC7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2F-468A-B9AA-5CAE73F5FBC7}"/>
                </c:ext>
              </c:extLst>
            </c:dLbl>
            <c:dLbl>
              <c:idx val="2"/>
              <c:layout>
                <c:manualLayout>
                  <c:x val="3.4156974224458292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2F-468A-B9AA-5CAE73F5FBC7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2F-468A-B9AA-5CAE73F5FBC7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2F-468A-B9AA-5CAE73F5FBC7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72F-468A-B9AA-5CAE73F5FBC7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72F-468A-B9AA-5CAE73F5FBC7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72F-468A-B9AA-5CAE73F5FBC7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72F-468A-B9AA-5CAE73F5FBC7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72F-468A-B9AA-5CAE73F5FBC7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72F-468A-B9AA-5CAE73F5FBC7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72F-468A-B9AA-5CAE73F5FBC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74336"/>
        <c:axId val="2053375424"/>
      </c:barChart>
      <c:catAx>
        <c:axId val="2053374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75424"/>
        <c:crosses val="autoZero"/>
        <c:auto val="1"/>
        <c:lblAlgn val="ctr"/>
        <c:lblOffset val="100"/>
        <c:noMultiLvlLbl val="0"/>
      </c:catAx>
      <c:valAx>
        <c:axId val="2053375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74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3600" u="sng" dirty="0" smtClean="0">
                <a:solidFill>
                  <a:schemeClr val="accent1">
                    <a:lumMod val="50000"/>
                  </a:schemeClr>
                </a:solidFill>
              </a:rPr>
              <a:t>Литература</a:t>
            </a:r>
            <a:endParaRPr lang="ru-RU" sz="36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AC-4798-ABC0-49240AA4CBA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AC-4798-ABC0-49240AA4CBA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AC-4798-ABC0-49240AA4CBA0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8545821066442471E-2"/>
                  <c:y val="-2.204616153760783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AC-4798-ABC0-49240AA4CBA0}"/>
                </c:ext>
              </c:extLst>
            </c:dLbl>
            <c:dLbl>
              <c:idx val="1"/>
              <c:layout>
                <c:manualLayout>
                  <c:x val="3.8522445795935126E-2"/>
                  <c:y val="-2.44957350417854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2AC-4798-ABC0-49240AA4CBA0}"/>
                </c:ext>
              </c:extLst>
            </c:dLbl>
            <c:dLbl>
              <c:idx val="2"/>
              <c:layout>
                <c:manualLayout>
                  <c:x val="3.6997796573185346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AC-4798-ABC0-49240AA4CBA0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2AC-4798-ABC0-49240AA4CBA0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AC-4798-ABC0-49240AA4CBA0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2AC-4798-ABC0-49240AA4CBA0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AC-4798-ABC0-49240AA4CBA0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2AC-4798-ABC0-49240AA4CBA0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2AC-4798-ABC0-49240AA4CBA0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A2AC-4798-ABC0-49240AA4CBA0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2AC-4798-ABC0-49240AA4CBA0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2AC-4798-ABC0-49240AA4CBA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53381408"/>
        <c:axId val="2053381952"/>
      </c:barChart>
      <c:catAx>
        <c:axId val="2053381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53381952"/>
        <c:crosses val="autoZero"/>
        <c:auto val="1"/>
        <c:lblAlgn val="ctr"/>
        <c:lblOffset val="100"/>
        <c:noMultiLvlLbl val="0"/>
      </c:catAx>
      <c:valAx>
        <c:axId val="2053381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381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Медалисты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CE-405A-851C-B4350C1E356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Медалисты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CE-405A-851C-B4350C1E356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Медалисты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CE-405A-851C-B4350C1E3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2721928"/>
        <c:axId val="462727176"/>
      </c:barChart>
      <c:catAx>
        <c:axId val="462721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2727176"/>
        <c:crosses val="autoZero"/>
        <c:auto val="1"/>
        <c:lblAlgn val="ctr"/>
        <c:lblOffset val="100"/>
        <c:noMultiLvlLbl val="0"/>
      </c:catAx>
      <c:valAx>
        <c:axId val="462727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2721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17-419C-A8D1-943664A3597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17-419C-A8D1-943664A3597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"Незачет"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17-419C-A8D1-943664A359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8344920"/>
        <c:axId val="317761304"/>
      </c:barChart>
      <c:catAx>
        <c:axId val="398344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7761304"/>
        <c:crosses val="autoZero"/>
        <c:auto val="1"/>
        <c:lblAlgn val="ctr"/>
        <c:lblOffset val="100"/>
        <c:noMultiLvlLbl val="0"/>
      </c:catAx>
      <c:valAx>
        <c:axId val="3177613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9834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9050">
      <a:solidFill>
        <a:srgbClr val="385C90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Математика базовая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329056713608076"/>
          <c:y val="0.16155673837337961"/>
          <c:w val="0.78548324121724544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150</c:v>
                </c:pt>
                <c:pt idx="1">
                  <c:v>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2D-4D6F-AF97-23C519FB786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188</c:v>
                </c:pt>
                <c:pt idx="1">
                  <c:v>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2D-4D6F-AF97-23C519FB786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89</c:v>
                </c:pt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2D-4D6F-AF97-23C519FB786C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2612335230905525E-2"/>
                  <c:y val="2.449573504178458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2D-4D6F-AF97-23C519FB786C}"/>
                </c:ext>
              </c:extLst>
            </c:dLbl>
            <c:dLbl>
              <c:idx val="1"/>
              <c:layout>
                <c:manualLayout>
                  <c:x val="4.261233523090573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2D-4D6F-AF97-23C519FB786C}"/>
                </c:ext>
              </c:extLst>
            </c:dLbl>
            <c:spPr>
              <a:noFill/>
              <a:ln w="3810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32D-4D6F-AF97-23C519FB78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928661312"/>
        <c:axId val="1928660224"/>
      </c:barChart>
      <c:catAx>
        <c:axId val="1928661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  <a:effectLst/>
              </a:defRPr>
            </a:pPr>
            <a:endParaRPr lang="ru-RU"/>
          </a:p>
        </c:txPr>
        <c:crossAx val="1928660224"/>
        <c:crosses val="autoZero"/>
        <c:auto val="1"/>
        <c:lblAlgn val="ctr"/>
        <c:lblOffset val="100"/>
        <c:noMultiLvlLbl val="0"/>
      </c:catAx>
      <c:valAx>
        <c:axId val="1928660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66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67284245064613"/>
          <c:y val="0.90183498129837425"/>
          <c:w val="0.79535546426103132"/>
          <c:h val="7.83163631873595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Математика профильная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45-43E7-8C5D-13DD435447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267</c:v>
                </c:pt>
                <c:pt idx="1">
                  <c:v>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45-43E7-8C5D-13DD435447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176</c:v>
                </c:pt>
                <c:pt idx="1">
                  <c:v>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645-43E7-8C5D-13DD435447E4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274993281007772E-2"/>
                  <c:y val="-2.1375098352846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45-43E7-8C5D-13DD435447E4}"/>
                </c:ext>
              </c:extLst>
            </c:dLbl>
            <c:dLbl>
              <c:idx val="1"/>
              <c:layout>
                <c:manualLayout>
                  <c:x val="5.5567379888297526E-2"/>
                  <c:y val="-2.4495689391494688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645-43E7-8C5D-13DD435447E4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645-43E7-8C5D-13DD435447E4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645-43E7-8C5D-13DD435447E4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645-43E7-8C5D-13DD435447E4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645-43E7-8C5D-13DD435447E4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645-43E7-8C5D-13DD435447E4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645-43E7-8C5D-13DD435447E4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645-43E7-8C5D-13DD435447E4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1645-43E7-8C5D-13DD435447E4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645-43E7-8C5D-13DD435447E4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645-43E7-8C5D-13DD435447E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928665664"/>
        <c:axId val="1928665120"/>
      </c:barChart>
      <c:catAx>
        <c:axId val="1928665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1928665120"/>
        <c:crosses val="autoZero"/>
        <c:auto val="1"/>
        <c:lblAlgn val="ctr"/>
        <c:lblOffset val="100"/>
        <c:noMultiLvlLbl val="0"/>
      </c:catAx>
      <c:valAx>
        <c:axId val="1928665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66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Обществознание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75</c:v>
                </c:pt>
                <c:pt idx="1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E8-4EEF-87C3-D843C941ADD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141</c:v>
                </c:pt>
                <c:pt idx="1">
                  <c:v>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E8-4EEF-87C3-D843C941ADD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104</c:v>
                </c:pt>
                <c:pt idx="1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E8-4EEF-87C3-D843C941ADD3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6782679215346973E-2"/>
                  <c:y val="-2.1375098352846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E8-4EEF-87C3-D843C941ADD3}"/>
                </c:ext>
              </c:extLst>
            </c:dLbl>
            <c:dLbl>
              <c:idx val="1"/>
              <c:layout>
                <c:manualLayout>
                  <c:x val="7.1191902806296184E-2"/>
                  <c:y val="-2.449499522884107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7E8-4EEF-87C3-D843C941ADD3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7E8-4EEF-87C3-D843C941ADD3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7E8-4EEF-87C3-D843C941ADD3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7E8-4EEF-87C3-D843C941ADD3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7E8-4EEF-87C3-D843C941ADD3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7E8-4EEF-87C3-D843C941ADD3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7E8-4EEF-87C3-D843C941ADD3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7E8-4EEF-87C3-D843C941ADD3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47E8-4EEF-87C3-D843C941ADD3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7E8-4EEF-87C3-D843C941ADD3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74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7E8-4EEF-87C3-D843C941AD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928666752"/>
        <c:axId val="1928655872"/>
      </c:barChart>
      <c:catAx>
        <c:axId val="1928666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1928655872"/>
        <c:crosses val="autoZero"/>
        <c:auto val="1"/>
        <c:lblAlgn val="ctr"/>
        <c:lblOffset val="100"/>
        <c:noMultiLvlLbl val="0"/>
      </c:catAx>
      <c:valAx>
        <c:axId val="1928655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28666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География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C5-4FE8-A1E4-4E247F7548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C5-4FE8-A1E4-4E247F7548B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DC5-4FE8-A1E4-4E247F7548BF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6782679215346973E-2"/>
                  <c:y val="-2.1375098352846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C5-4FE8-A1E4-4E247F7548BF}"/>
                </c:ext>
              </c:extLst>
            </c:dLbl>
            <c:dLbl>
              <c:idx val="1"/>
              <c:layout>
                <c:manualLayout>
                  <c:x val="7.1191902806296184E-2"/>
                  <c:y val="-2.449499522884107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C5-4FE8-A1E4-4E247F7548BF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C5-4FE8-A1E4-4E247F7548BF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DC5-4FE8-A1E4-4E247F7548BF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C5-4FE8-A1E4-4E247F7548BF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DC5-4FE8-A1E4-4E247F7548BF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C5-4FE8-A1E4-4E247F7548BF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DC5-4FE8-A1E4-4E247F7548BF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DC5-4FE8-A1E4-4E247F7548BF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DC5-4FE8-A1E4-4E247F7548BF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DC5-4FE8-A1E4-4E247F7548BF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DC5-4FE8-A1E4-4E247F7548B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1835810880"/>
        <c:axId val="2048609296"/>
      </c:barChart>
      <c:catAx>
        <c:axId val="1835810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09296"/>
        <c:crosses val="autoZero"/>
        <c:auto val="1"/>
        <c:lblAlgn val="ctr"/>
        <c:lblOffset val="100"/>
        <c:noMultiLvlLbl val="0"/>
      </c:catAx>
      <c:valAx>
        <c:axId val="2048609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581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Физика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B5-476D-9900-A10E60019D1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45</c:v>
                </c:pt>
                <c:pt idx="1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B5-476D-9900-A10E60019D1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95</c:v>
                </c:pt>
                <c:pt idx="1">
                  <c:v>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B5-476D-9900-A10E60019D1A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7881725157595735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9B5-476D-9900-A10E60019D1A}"/>
                </c:ext>
              </c:extLst>
            </c:dLbl>
            <c:dLbl>
              <c:idx val="1"/>
              <c:layout>
                <c:manualLayout>
                  <c:x val="5.5567379888297526E-2"/>
                  <c:y val="-7.0306041031516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9B5-476D-9900-A10E60019D1A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B5-476D-9900-A10E60019D1A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9B5-476D-9900-A10E60019D1A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B5-476D-9900-A10E60019D1A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9B5-476D-9900-A10E60019D1A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B5-476D-9900-A10E60019D1A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9B5-476D-9900-A10E60019D1A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B5-476D-9900-A10E60019D1A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9B5-476D-9900-A10E60019D1A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9B5-476D-9900-A10E60019D1A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3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9B5-476D-9900-A10E60019D1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04400"/>
        <c:axId val="2048617456"/>
      </c:barChart>
      <c:catAx>
        <c:axId val="2048604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7456"/>
        <c:crosses val="autoZero"/>
        <c:auto val="1"/>
        <c:lblAlgn val="ctr"/>
        <c:lblOffset val="100"/>
        <c:noMultiLvlLbl val="0"/>
      </c:catAx>
      <c:valAx>
        <c:axId val="2048617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04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Химия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</c:v>
                </c:pt>
                <c:pt idx="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D4-4A0C-ABD6-7B27E3AB842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23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D4-4A0C-ABD6-7B27E3AB842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50</c:v>
                </c:pt>
                <c:pt idx="1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D4-4A0C-ABD6-7B27E3AB8423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3334882737228522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D4-4A0C-ABD6-7B27E3AB8423}"/>
                </c:ext>
              </c:extLst>
            </c:dLbl>
            <c:dLbl>
              <c:idx val="1"/>
              <c:layout>
                <c:manualLayout>
                  <c:x val="6.9771491631932664E-2"/>
                  <c:y val="-7.0306041031516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5D4-4A0C-ABD6-7B27E3AB8423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D4-4A0C-ABD6-7B27E3AB8423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5D4-4A0C-ABD6-7B27E3AB8423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5D4-4A0C-ABD6-7B27E3AB8423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5D4-4A0C-ABD6-7B27E3AB8423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5D4-4A0C-ABD6-7B27E3AB8423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5D4-4A0C-ABD6-7B27E3AB8423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5D4-4A0C-ABD6-7B27E3AB8423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55D4-4A0C-ABD6-7B27E3AB8423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5D4-4A0C-ABD6-7B27E3AB8423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16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5D4-4A0C-ABD6-7B27E3AB842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15824"/>
        <c:axId val="2048616368"/>
      </c:barChart>
      <c:catAx>
        <c:axId val="2048615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6368"/>
        <c:crosses val="autoZero"/>
        <c:auto val="1"/>
        <c:lblAlgn val="ctr"/>
        <c:lblOffset val="100"/>
        <c:noMultiLvlLbl val="0"/>
      </c:catAx>
      <c:valAx>
        <c:axId val="2048616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15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 u="sng">
                <a:solidFill>
                  <a:schemeClr val="accent1">
                    <a:lumMod val="50000"/>
                  </a:schemeClr>
                </a:solidFill>
              </a:defRPr>
            </a:pP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</a:rPr>
              <a:t>Биология</a:t>
            </a:r>
            <a:endParaRPr lang="ru-RU" sz="2800" u="sng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897224639593034"/>
          <c:y val="0.16155673837337961"/>
          <c:w val="0.77980159651979131"/>
          <c:h val="0.600636702811198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81-100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shade val="30000"/>
                    <a:satMod val="115000"/>
                    <a:alpha val="49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6F-491A-8032-DC0FF7BB44C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61-80</c:v>
                </c:pt>
              </c:strCache>
            </c:strRef>
          </c:tx>
          <c:spPr>
            <a:gradFill flip="none" rotWithShape="1">
              <a:gsLst>
                <a:gs pos="0">
                  <a:srgbClr val="99FF99">
                    <a:shade val="30000"/>
                    <a:satMod val="115000"/>
                    <a:alpha val="53000"/>
                  </a:srgbClr>
                </a:gs>
                <a:gs pos="50000">
                  <a:srgbClr val="99FF99">
                    <a:shade val="67500"/>
                    <a:satMod val="115000"/>
                  </a:srgbClr>
                </a:gs>
                <a:gs pos="100000">
                  <a:srgbClr val="99FF99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42</c:v>
                </c:pt>
                <c:pt idx="1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6F-491A-8032-DC0FF7BB44C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порог-60</c:v>
                </c:pt>
              </c:strCache>
            </c:strRef>
          </c:tx>
          <c:spPr>
            <a:gradFill flip="none" rotWithShape="1">
              <a:gsLst>
                <a:gs pos="0">
                  <a:srgbClr val="FFCCCC">
                    <a:shade val="30000"/>
                    <a:satMod val="115000"/>
                  </a:srgbClr>
                </a:gs>
                <a:gs pos="0">
                  <a:srgbClr val="FFCCCC">
                    <a:shade val="67500"/>
                    <a:satMod val="115000"/>
                    <a:alpha val="53000"/>
                  </a:srgbClr>
                </a:gs>
                <a:gs pos="100000">
                  <a:srgbClr val="FFCCCC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77</c:v>
                </c:pt>
                <c:pt idx="1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6F-491A-8032-DC0FF7BB44C3}"/>
            </c:ext>
          </c:extLst>
        </c:ser>
        <c:ser>
          <c:idx val="4"/>
          <c:order val="3"/>
          <c:tx>
            <c:strRef>
              <c:f>Лист1!$E$1</c:f>
              <c:strCache>
                <c:ptCount val="1"/>
                <c:pt idx="0">
                  <c:v>не преодолели порог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6232826865410894E-2"/>
                  <c:y val="2.443451449117486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6F-491A-8032-DC0FF7BB44C3}"/>
                </c:ext>
              </c:extLst>
            </c:dLbl>
            <c:dLbl>
              <c:idx val="1"/>
              <c:layout>
                <c:manualLayout>
                  <c:x val="9.3918481596112685E-2"/>
                  <c:y val="-7.0306041031516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06F-491A-8032-DC0FF7BB44C3}"/>
                </c:ext>
              </c:extLst>
            </c:dLbl>
            <c:dLbl>
              <c:idx val="2"/>
              <c:layout>
                <c:manualLayout>
                  <c:x val="3.8418207747548658E-2"/>
                  <c:y val="-5.389061709192805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06F-491A-8032-DC0FF7BB44C3}"/>
                </c:ext>
              </c:extLst>
            </c:dLbl>
            <c:dLbl>
              <c:idx val="3"/>
              <c:layout>
                <c:manualLayout>
                  <c:x val="1.000996943412462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06F-491A-8032-DC0FF7BB44C3}"/>
                </c:ext>
              </c:extLst>
            </c:dLbl>
            <c:dLbl>
              <c:idx val="4"/>
              <c:layout>
                <c:manualLayout>
                  <c:x val="1.000996943412462E-2"/>
                  <c:y val="-8.0834991825168606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6F-491A-8032-DC0FF7BB44C3}"/>
                </c:ext>
              </c:extLst>
            </c:dLbl>
            <c:dLbl>
              <c:idx val="5"/>
              <c:layout>
                <c:manualLayout>
                  <c:x val="1.286996070101764E-2"/>
                  <c:y val="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06F-491A-8032-DC0FF7BB44C3}"/>
                </c:ext>
              </c:extLst>
            </c:dLbl>
            <c:dLbl>
              <c:idx val="6"/>
              <c:layout>
                <c:manualLayout>
                  <c:x val="1.286996070101764E-2"/>
                  <c:y val="-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06F-491A-8032-DC0FF7BB44C3}"/>
                </c:ext>
              </c:extLst>
            </c:dLbl>
            <c:dLbl>
              <c:idx val="7"/>
              <c:layout>
                <c:manualLayout>
                  <c:x val="1.7159947601356852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06F-491A-8032-DC0FF7BB44C3}"/>
                </c:ext>
              </c:extLst>
            </c:dLbl>
            <c:dLbl>
              <c:idx val="8"/>
              <c:layout>
                <c:manualLayout>
                  <c:x val="1.7159947601356852E-2"/>
                  <c:y val="-4.409232307521386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06F-491A-8032-DC0FF7BB44C3}"/>
                </c:ext>
              </c:extLst>
            </c:dLbl>
            <c:dLbl>
              <c:idx val="9"/>
              <c:layout>
                <c:manualLayout>
                  <c:x val="1.858994323480325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07389744521712E-2"/>
                      <c:h val="5.50603752360848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C-806F-491A-8032-DC0FF7BB44C3}"/>
                </c:ext>
              </c:extLst>
            </c:dLbl>
            <c:dLbl>
              <c:idx val="10"/>
              <c:layout>
                <c:manualLayout>
                  <c:x val="2.0019938868249661E-2"/>
                  <c:y val="2.20461615376069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06F-491A-8032-DC0FF7BB44C3}"/>
                </c:ext>
              </c:extLst>
            </c:dLbl>
            <c:spPr>
              <a:noFill/>
              <a:ln w="57150">
                <a:solidFill>
                  <a:srgbClr val="FF0000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16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06F-491A-8032-DC0FF7BB44C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100"/>
        <c:axId val="2048603312"/>
        <c:axId val="2048614192"/>
      </c:barChart>
      <c:catAx>
        <c:axId val="2048603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00" b="1">
                <a:solidFill>
                  <a:schemeClr val="accent1">
                    <a:lumMod val="50000"/>
                  </a:schemeClr>
                </a:solidFill>
              </a:defRPr>
            </a:pPr>
            <a:endParaRPr lang="ru-RU"/>
          </a:p>
        </c:txPr>
        <c:crossAx val="2048614192"/>
        <c:crosses val="autoZero"/>
        <c:auto val="1"/>
        <c:lblAlgn val="ctr"/>
        <c:lblOffset val="100"/>
        <c:noMultiLvlLbl val="0"/>
      </c:catAx>
      <c:valAx>
        <c:axId val="2048614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4860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733785754796993E-2"/>
          <c:y val="0.87488967275241025"/>
          <c:w val="0.96580477533289344"/>
          <c:h val="0.105261645311014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  <a:prstDash val="sysDash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0.16667</cdr:y>
    </cdr:from>
    <cdr:to>
      <cdr:x>0.53289</cdr:x>
      <cdr:y>0.75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864096"/>
          <a:ext cx="0" cy="302433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0.16667</cdr:y>
    </cdr:from>
    <cdr:to>
      <cdr:x>0.53289</cdr:x>
      <cdr:y>0.75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864096"/>
          <a:ext cx="0" cy="302433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0.18056</cdr:y>
    </cdr:from>
    <cdr:to>
      <cdr:x>0.52484</cdr:x>
      <cdr:y>0.77778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936104"/>
          <a:ext cx="0" cy="3096344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0.04725</cdr:x>
      <cdr:y>0.12556</cdr:y>
    </cdr:from>
    <cdr:to>
      <cdr:x>0.15153</cdr:x>
      <cdr:y>0.72278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22485" y="479193"/>
          <a:ext cx="932376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0.15762</cdr:y>
    </cdr:from>
    <cdr:to>
      <cdr:x>0.52721</cdr:x>
      <cdr:y>0.80065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601537"/>
          <a:ext cx="21191" cy="245410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0.04447</cdr:x>
      <cdr:y>0.11875</cdr:y>
    </cdr:from>
    <cdr:to>
      <cdr:x>0.17364</cdr:x>
      <cdr:y>0.71597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97603" y="453211"/>
          <a:ext cx="1154919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0.16667</cdr:y>
    </cdr:from>
    <cdr:to>
      <cdr:x>0.52484</cdr:x>
      <cdr:y>0.79167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864096"/>
          <a:ext cx="0" cy="324036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0.04519</cdr:x>
      <cdr:y>0.13636</cdr:y>
    </cdr:from>
    <cdr:to>
      <cdr:x>0.1632</cdr:x>
      <cdr:y>0.73358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4009" y="520413"/>
          <a:ext cx="1055136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0.17308</cdr:y>
    </cdr:from>
    <cdr:to>
      <cdr:x>0.52484</cdr:x>
      <cdr:y>0.79808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648072"/>
          <a:ext cx="0" cy="234026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0.03232</cdr:x>
      <cdr:y>0.12653</cdr:y>
    </cdr:from>
    <cdr:to>
      <cdr:x>0.14228</cdr:x>
      <cdr:y>0.72375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88969" y="473769"/>
          <a:ext cx="983161" cy="223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0.17361</cdr:y>
    </cdr:from>
    <cdr:to>
      <cdr:x>0.52484</cdr:x>
      <cdr:y>0.82639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900094"/>
          <a:ext cx="0" cy="3384388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0.05093</cdr:x>
      <cdr:y>0.11349</cdr:y>
    </cdr:from>
    <cdr:to>
      <cdr:x>0.15521</cdr:x>
      <cdr:y>0.71071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55388" y="433116"/>
          <a:ext cx="932376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0.16667</cdr:y>
    </cdr:from>
    <cdr:to>
      <cdr:x>0.52484</cdr:x>
      <cdr:y>0.77778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H="1">
          <a:off x="4692602" y="864113"/>
          <a:ext cx="31" cy="3168335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0.04653</cdr:x>
      <cdr:y>0.12304</cdr:y>
    </cdr:from>
    <cdr:to>
      <cdr:x>0.15649</cdr:x>
      <cdr:y>0.72026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16043" y="469565"/>
          <a:ext cx="983161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0.17607</cdr:y>
    </cdr:from>
    <cdr:to>
      <cdr:x>0.52507</cdr:x>
      <cdr:y>0.77778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H="1">
          <a:off x="4692633" y="657981"/>
          <a:ext cx="2083" cy="224859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0.17308</cdr:y>
    </cdr:from>
    <cdr:to>
      <cdr:x>0.52484</cdr:x>
      <cdr:y>0.79808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692602" y="648072"/>
          <a:ext cx="0" cy="234026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0.04295</cdr:x>
      <cdr:y>0.11738</cdr:y>
    </cdr:from>
    <cdr:to>
      <cdr:x>0.14486</cdr:x>
      <cdr:y>0.7146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84025" y="354986"/>
          <a:ext cx="911185" cy="18061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0.16667</cdr:y>
    </cdr:from>
    <cdr:to>
      <cdr:x>0.52484</cdr:x>
      <cdr:y>0.79167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H="1">
          <a:off x="4692602" y="864113"/>
          <a:ext cx="31" cy="324034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0.04448</cdr:x>
      <cdr:y>0.11108</cdr:y>
    </cdr:from>
    <cdr:to>
      <cdr:x>0.15444</cdr:x>
      <cdr:y>0.7083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97693" y="415920"/>
          <a:ext cx="983161" cy="22362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0.16667</cdr:y>
    </cdr:from>
    <cdr:to>
      <cdr:x>0.52484</cdr:x>
      <cdr:y>0.79167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H="1">
          <a:off x="4692602" y="864113"/>
          <a:ext cx="31" cy="324034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0.04162</cdr:x>
      <cdr:y>0.12822</cdr:y>
    </cdr:from>
    <cdr:to>
      <cdr:x>0.15158</cdr:x>
      <cdr:y>0.72544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72122" y="489355"/>
          <a:ext cx="983161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  <a:p xmlns:a="http://schemas.openxmlformats.org/drawingml/2006/main">
          <a:endParaRPr lang="ru-RU" sz="14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0.52484</cdr:x>
      <cdr:y>0.16667</cdr:y>
    </cdr:from>
    <cdr:to>
      <cdr:x>0.52484</cdr:x>
      <cdr:y>0.79167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H="1">
          <a:off x="4692602" y="864113"/>
          <a:ext cx="31" cy="3240343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0.04162</cdr:x>
      <cdr:y>0.12338</cdr:y>
    </cdr:from>
    <cdr:to>
      <cdr:x>0.15158</cdr:x>
      <cdr:y>0.7206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72122" y="470882"/>
          <a:ext cx="983161" cy="22792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8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2022</a:t>
          </a: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endParaRPr lang="ru-RU" sz="1600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 xmlns:a="http://schemas.openxmlformats.org/drawingml/2006/main">
          <a:r>
            <a: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0.16667</cdr:y>
    </cdr:from>
    <cdr:to>
      <cdr:x>0.53289</cdr:x>
      <cdr:y>0.75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864096"/>
          <a:ext cx="0" cy="302433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0.16667</cdr:y>
    </cdr:from>
    <cdr:to>
      <cdr:x>0.53289</cdr:x>
      <cdr:y>0.75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864096"/>
          <a:ext cx="0" cy="302433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0.16667</cdr:y>
    </cdr:from>
    <cdr:to>
      <cdr:x>0.53289</cdr:x>
      <cdr:y>0.75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864096"/>
          <a:ext cx="0" cy="302433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0.53289</cdr:x>
      <cdr:y>0.16883</cdr:y>
    </cdr:from>
    <cdr:to>
      <cdr:x>0.53289</cdr:x>
      <cdr:y>0.75216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4764610" y="936104"/>
          <a:ext cx="0" cy="3234341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rgbClr val="FF0000"/>
          </a:solidFill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1" y="1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/>
          <a:lstStyle>
            <a:lvl1pPr algn="r">
              <a:defRPr sz="1200"/>
            </a:lvl1pPr>
          </a:lstStyle>
          <a:p>
            <a:fld id="{9398E35C-4AC0-43FC-9FEF-9B7EB2530E78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4" y="9377365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1" y="9377365"/>
            <a:ext cx="2946401" cy="495300"/>
          </a:xfrm>
          <a:prstGeom prst="rect">
            <a:avLst/>
          </a:prstGeom>
        </p:spPr>
        <p:txBody>
          <a:bodyPr vert="horz" lIns="91405" tIns="45705" rIns="91405" bIns="45705" rtlCol="0" anchor="b"/>
          <a:lstStyle>
            <a:lvl1pPr algn="r">
              <a:defRPr sz="1200"/>
            </a:lvl1pPr>
          </a:lstStyle>
          <a:p>
            <a:fld id="{D5C72EC7-BFFB-4888-8D90-39175E545B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1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9" y="4"/>
            <a:ext cx="2945658" cy="495347"/>
          </a:xfrm>
          <a:prstGeom prst="rect">
            <a:avLst/>
          </a:prstGeom>
        </p:spPr>
        <p:txBody>
          <a:bodyPr vert="horz" lIns="91104" tIns="45550" rIns="91104" bIns="4555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4"/>
            <a:ext cx="2945658" cy="495347"/>
          </a:xfrm>
          <a:prstGeom prst="rect">
            <a:avLst/>
          </a:prstGeom>
        </p:spPr>
        <p:txBody>
          <a:bodyPr vert="horz" lIns="91104" tIns="45550" rIns="91104" bIns="45550" rtlCol="0"/>
          <a:lstStyle>
            <a:lvl1pPr algn="r">
              <a:defRPr sz="1200"/>
            </a:lvl1pPr>
          </a:lstStyle>
          <a:p>
            <a:fld id="{F171B9BE-7ED8-46DF-990C-91B687F58068}" type="datetimeFigureOut">
              <a:rPr lang="ru-RU" smtClean="0"/>
              <a:pPr/>
              <a:t>27.12.2023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04" tIns="45550" rIns="91104" bIns="4555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4"/>
            <a:ext cx="5438140" cy="3887362"/>
          </a:xfrm>
          <a:prstGeom prst="rect">
            <a:avLst/>
          </a:prstGeom>
        </p:spPr>
        <p:txBody>
          <a:bodyPr vert="horz" lIns="91104" tIns="45550" rIns="91104" bIns="4555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9" y="9377320"/>
            <a:ext cx="2945658" cy="495346"/>
          </a:xfrm>
          <a:prstGeom prst="rect">
            <a:avLst/>
          </a:prstGeom>
        </p:spPr>
        <p:txBody>
          <a:bodyPr vert="horz" lIns="91104" tIns="45550" rIns="91104" bIns="4555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377320"/>
            <a:ext cx="2945658" cy="495346"/>
          </a:xfrm>
          <a:prstGeom prst="rect">
            <a:avLst/>
          </a:prstGeom>
        </p:spPr>
        <p:txBody>
          <a:bodyPr vert="horz" lIns="91104" tIns="45550" rIns="91104" bIns="45550" rtlCol="0" anchor="b"/>
          <a:lstStyle>
            <a:lvl1pPr algn="r">
              <a:defRPr sz="1200"/>
            </a:lvl1pPr>
          </a:lstStyle>
          <a:p>
            <a:fld id="{389E9B5B-AF20-4D14-B1E7-5961BCAF84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642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495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02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429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59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7629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85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5362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52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243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705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45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913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32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69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024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5009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06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465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2076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33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35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34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140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44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273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949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77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361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78ABF-F4D4-430A-BBF0-CD6A826CEE4B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24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70C-60D2-49AF-881B-A34FEDBA14E3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6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8D4D-7BEE-4CD8-BD48-221DCE0F453E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357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9144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9144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1"/>
            <a:ext cx="3096344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6753308"/>
            <a:ext cx="9144000" cy="110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65425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2F6A0-8249-4153-97C5-3423C17DB9A3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3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06C7-4A97-4E18-A9C1-A950DDA07B20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91403-FA0E-404E-9DAD-81E839772DE2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38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CE55-323F-4CE6-ADAD-8F0FA22F537D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68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46B9-7C95-4E88-94C1-06C9AD025126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5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2C1C-E243-4CA1-9F62-4CAF4D502F3B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6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5FB9C-89C9-43BD-825B-DB3A5AFF4455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9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27BD-12EE-462D-84AF-767E6F4803D4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0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52EE2-2BD5-43F0-B91B-5340FCEC94EF}" type="datetime1">
              <a:rPr lang="ru-RU" smtClean="0"/>
              <a:pPr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4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6086" y="2132856"/>
            <a:ext cx="9091827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ОБ АНАЛИЗЕ РЕЗУЛЬТАТОВ </a:t>
            </a:r>
          </a:p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ГОСУДАРСТВЕННОЙ ИТОГОВОЙ АТТЕСТАЦИИ </a:t>
            </a:r>
          </a:p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2023 ГОДА</a:t>
            </a:r>
            <a:endParaRPr lang="ru-RU" sz="3200" b="1" dirty="0">
              <a:solidFill>
                <a:srgbClr val="1F54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5247" y="5229200"/>
            <a:ext cx="4812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ЛУНЕВА СОФИЯ НИКОЛАЕВНА,</a:t>
            </a:r>
          </a:p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ДИРЕКТОР МБУ «СТАРООСКОЛЬСКИЙ ЦЕНТР ОЦЕНКИ КАЧЕСТВА ОБРАЗОВАНИЯ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Arial" panose="020B0604020202020204" pitchFamily="34" charset="0"/>
              </a:rPr>
              <a:t>»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624768626"/>
              </p:ext>
            </p:extLst>
          </p:nvPr>
        </p:nvGraphicFramePr>
        <p:xfrm>
          <a:off x="101463" y="548680"/>
          <a:ext cx="8941073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803063"/>
              </p:ext>
            </p:extLst>
          </p:nvPr>
        </p:nvGraphicFramePr>
        <p:xfrm>
          <a:off x="-1" y="4293096"/>
          <a:ext cx="91440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6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1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 (73,11)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(71,33)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(69,39)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(68,17)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(68,05)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61,08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(20,00)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(27,80)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Шаталовская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(40,00)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№14» им. М.А. Мамонова (42,54)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569385"/>
            <a:ext cx="936104" cy="93610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43000" y="44624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5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498077929"/>
              </p:ext>
            </p:extLst>
          </p:nvPr>
        </p:nvGraphicFramePr>
        <p:xfrm>
          <a:off x="167430" y="764704"/>
          <a:ext cx="8941073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398281"/>
              </p:ext>
            </p:extLst>
          </p:nvPr>
        </p:nvGraphicFramePr>
        <p:xfrm>
          <a:off x="-1" y="4861698"/>
          <a:ext cx="9108504" cy="1996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5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8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229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33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(92,00)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65,00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 (48,00)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42" y="548680"/>
            <a:ext cx="1207113" cy="101202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6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681560283"/>
              </p:ext>
            </p:extLst>
          </p:nvPr>
        </p:nvGraphicFramePr>
        <p:xfrm>
          <a:off x="167430" y="764704"/>
          <a:ext cx="8941073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430" y="615567"/>
            <a:ext cx="1207113" cy="101202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462277"/>
              </p:ext>
            </p:extLst>
          </p:nvPr>
        </p:nvGraphicFramePr>
        <p:xfrm>
          <a:off x="9593" y="4420405"/>
          <a:ext cx="91440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74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0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(71,27)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(66,50)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(64,50)</a:t>
                      </a:r>
                      <a:endParaRPr lang="ru-RU" sz="15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(64,00)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(63,00)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59,75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(29,00)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№14» им. М.А. Мамонова (41,00)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№6» (42,00)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(48,71)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(53,00)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40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810898376"/>
              </p:ext>
            </p:extLst>
          </p:nvPr>
        </p:nvGraphicFramePr>
        <p:xfrm>
          <a:off x="167430" y="764704"/>
          <a:ext cx="8941073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305635"/>
              </p:ext>
            </p:extLst>
          </p:nvPr>
        </p:nvGraphicFramePr>
        <p:xfrm>
          <a:off x="0" y="4201150"/>
          <a:ext cx="9144000" cy="2656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0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5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48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90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78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(75,67)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 (75,55)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(74,53)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№28 с УИОП» им. А.А.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Угарова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(64,45)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(61,83)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59,98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(17,00)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(21,50)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№17» (30,20)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(37,5)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56938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91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936618585"/>
              </p:ext>
            </p:extLst>
          </p:nvPr>
        </p:nvGraphicFramePr>
        <p:xfrm>
          <a:off x="167430" y="764704"/>
          <a:ext cx="8941073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817003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14</a:t>
            </a:r>
            <a:endParaRPr lang="ru-RU" sz="1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95" y="586488"/>
            <a:ext cx="1207113" cy="101202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885834"/>
              </p:ext>
            </p:extLst>
          </p:nvPr>
        </p:nvGraphicFramePr>
        <p:xfrm>
          <a:off x="7965" y="4494875"/>
          <a:ext cx="910850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95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35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 (64,50)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(62,41)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(61,43)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«Гимназия №18» (57,00)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(56,89)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52,26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(23,00)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– СШ №22» (31,50)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№14» им. М.А. Мамонова (36,33)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(36,67)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1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972945593"/>
              </p:ext>
            </p:extLst>
          </p:nvPr>
        </p:nvGraphicFramePr>
        <p:xfrm>
          <a:off x="167430" y="764704"/>
          <a:ext cx="8941073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42211"/>
            <a:ext cx="1207113" cy="1012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9563" y="542211"/>
            <a:ext cx="937471" cy="937471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845431"/>
              </p:ext>
            </p:extLst>
          </p:nvPr>
        </p:nvGraphicFramePr>
        <p:xfrm>
          <a:off x="1" y="4498818"/>
          <a:ext cx="9143999" cy="2359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5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93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8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26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65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№6» (69,67)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(69,50)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№17» (68,67)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«СШ №19 – корпус кадет «Виктория» (67,75)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(67,57)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59,99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№12 с УИОП» (45,18)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 (48,25)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(49,00)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– СШ №22» (52,50)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2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625258421"/>
              </p:ext>
            </p:extLst>
          </p:nvPr>
        </p:nvGraphicFramePr>
        <p:xfrm>
          <a:off x="167430" y="764704"/>
          <a:ext cx="8941073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21909"/>
              </p:ext>
            </p:extLst>
          </p:nvPr>
        </p:nvGraphicFramePr>
        <p:xfrm>
          <a:off x="0" y="4480452"/>
          <a:ext cx="9144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0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4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(82,67)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(80,33)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«Гимназия №18» (77,00)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(70,50)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(70,00)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64,66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(28,00)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(46,67)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Шаталовская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(47,00)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(50,00)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№27 с УИОП» (51,00)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424465"/>
            <a:ext cx="1008112" cy="1008112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752133522"/>
              </p:ext>
            </p:extLst>
          </p:nvPr>
        </p:nvGraphicFramePr>
        <p:xfrm>
          <a:off x="104783" y="476672"/>
          <a:ext cx="8941073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424465"/>
            <a:ext cx="1008112" cy="1008112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876512"/>
              </p:ext>
            </p:extLst>
          </p:nvPr>
        </p:nvGraphicFramePr>
        <p:xfrm>
          <a:off x="0" y="4053840"/>
          <a:ext cx="9122296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1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4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6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(79,60)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(73,33)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(71,00)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«ОК «Озерки» им. М.И.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Бесхмельницына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(69,50)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(67,54)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62,95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 (40,00)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(43,00)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 (46,00)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(46,00)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№6» (47,40)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2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144141"/>
              </p:ext>
            </p:extLst>
          </p:nvPr>
        </p:nvGraphicFramePr>
        <p:xfrm>
          <a:off x="167430" y="764704"/>
          <a:ext cx="8941073" cy="3591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15113"/>
            <a:ext cx="1109568" cy="110956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66005"/>
              </p:ext>
            </p:extLst>
          </p:nvPr>
        </p:nvGraphicFramePr>
        <p:xfrm>
          <a:off x="0" y="4651482"/>
          <a:ext cx="9143999" cy="2206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1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ОБЛАСТИ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(86,00)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№27 с УИОП» (79,67)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 (79,50)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(75,59)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(70,60)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67,81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№14» им. М.А. Мамонова (43,00)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(44,00)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– СШ №22» (50,33)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«Гимназия №18» (55,00)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533115117"/>
              </p:ext>
            </p:extLst>
          </p:nvPr>
        </p:nvGraphicFramePr>
        <p:xfrm>
          <a:off x="107504" y="1069254"/>
          <a:ext cx="8064896" cy="553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07504" y="148398"/>
            <a:ext cx="9073008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В 2023 ГОДУ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(С УЧЕТОМ РЕЗЕРВНЫХ ДНЕЙ ОСНОВНОГО ПЕРИОДА) </a:t>
            </a:r>
            <a:endParaRPr lang="ru-RU" sz="2000" b="1" dirty="0">
              <a:solidFill>
                <a:srgbClr val="1F5480"/>
              </a:solidFill>
            </a:endParaRPr>
          </a:p>
        </p:txBody>
      </p:sp>
      <p:sp>
        <p:nvSpPr>
          <p:cNvPr id="18" name="Номер слайда 2"/>
          <p:cNvSpPr txBox="1">
            <a:spLocks/>
          </p:cNvSpPr>
          <p:nvPr/>
        </p:nvSpPr>
        <p:spPr>
          <a:xfrm>
            <a:off x="87975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19</a:t>
            </a:r>
            <a:endParaRPr lang="ru-RU" sz="1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932040" y="1124744"/>
            <a:ext cx="0" cy="430396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5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КОЛИЧЕСТВО УЧАСТНИКОВ ГИА 2023 </a:t>
            </a:r>
            <a:endParaRPr lang="ru-RU" sz="3200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5432" y="836712"/>
            <a:ext cx="2598819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2850 ВЫПУСКНИКОВ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ТЕКУЩЕГО ГОДА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40" name="Прямая соединительная линия 39"/>
          <p:cNvCxnSpPr>
            <a:endCxn id="31" idx="0"/>
          </p:cNvCxnSpPr>
          <p:nvPr/>
        </p:nvCxnSpPr>
        <p:spPr>
          <a:xfrm>
            <a:off x="1764841" y="1509502"/>
            <a:ext cx="1" cy="581081"/>
          </a:xfrm>
          <a:prstGeom prst="line">
            <a:avLst/>
          </a:prstGeom>
          <a:noFill/>
          <a:ln w="19050" cap="flat">
            <a:solidFill>
              <a:srgbClr val="385C9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231007" y="2090583"/>
            <a:ext cx="3067670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2819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сдавали ОГЭ и ГВЭ в штатном режиме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32" name="Прямая соединительная линия 31"/>
          <p:cNvCxnSpPr>
            <a:stCxn id="31" idx="2"/>
            <a:endCxn id="34" idx="0"/>
          </p:cNvCxnSpPr>
          <p:nvPr/>
        </p:nvCxnSpPr>
        <p:spPr>
          <a:xfrm flipH="1">
            <a:off x="1764841" y="3069840"/>
            <a:ext cx="1" cy="734315"/>
          </a:xfrm>
          <a:prstGeom prst="line">
            <a:avLst/>
          </a:prstGeom>
          <a:noFill/>
          <a:ln w="19050" cap="flat">
            <a:solidFill>
              <a:srgbClr val="385C9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231006" y="3804155"/>
            <a:ext cx="3067670" cy="1898658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31</a:t>
            </a:r>
          </a:p>
          <a:p>
            <a:pPr algn="ctr" defTabSz="410765" hangingPunct="0"/>
            <a:r>
              <a:rPr lang="ru-RU" b="1" dirty="0">
                <a:solidFill>
                  <a:schemeClr val="bg1"/>
                </a:solidFill>
                <a:latin typeface="Century Gothic" pitchFamily="34" charset="0"/>
              </a:rPr>
              <a:t>п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ромежуточная аттестация: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 класс – 13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10 класс – 5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СПО - 13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49055" y="5950462"/>
            <a:ext cx="5494945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превышение общероссийского показателя по всем учебным предметам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80112" y="836712"/>
            <a:ext cx="2598819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904 ВЫПУСКНИКОВ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ТЕКУЩЕГО ГОДА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14" name="Прямая соединительная линия 13"/>
          <p:cNvCxnSpPr>
            <a:endCxn id="15" idx="0"/>
          </p:cNvCxnSpPr>
          <p:nvPr/>
        </p:nvCxnSpPr>
        <p:spPr>
          <a:xfrm>
            <a:off x="6879521" y="1509502"/>
            <a:ext cx="1" cy="581081"/>
          </a:xfrm>
          <a:prstGeom prst="line">
            <a:avLst/>
          </a:prstGeom>
          <a:noFill/>
          <a:ln w="19050" cap="flat">
            <a:solidFill>
              <a:srgbClr val="385C9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5345687" y="2090583"/>
            <a:ext cx="3067670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901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сдавали ЕГЭ в штатном режиме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cxnSp>
        <p:nvCxnSpPr>
          <p:cNvPr id="16" name="Прямая соединительная линия 15"/>
          <p:cNvCxnSpPr>
            <a:stCxn id="15" idx="2"/>
          </p:cNvCxnSpPr>
          <p:nvPr/>
        </p:nvCxnSpPr>
        <p:spPr>
          <a:xfrm flipH="1">
            <a:off x="6879521" y="3069840"/>
            <a:ext cx="1" cy="1151248"/>
          </a:xfrm>
          <a:prstGeom prst="line">
            <a:avLst/>
          </a:prstGeom>
          <a:noFill/>
          <a:ln w="19050" cap="flat">
            <a:solidFill>
              <a:srgbClr val="385C9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5345686" y="4263855"/>
            <a:ext cx="3067670" cy="979257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3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промежуточная аттестация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8947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/>
          </p:nvPr>
        </p:nvGraphicFramePr>
        <p:xfrm>
          <a:off x="107504" y="1069254"/>
          <a:ext cx="8064896" cy="553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7975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19</a:t>
            </a:r>
            <a:endParaRPr lang="ru-RU" sz="1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932040" y="1124744"/>
            <a:ext cx="0" cy="430396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2954"/>
              </p:ext>
            </p:extLst>
          </p:nvPr>
        </p:nvGraphicFramePr>
        <p:xfrm>
          <a:off x="8364760" y="1236993"/>
          <a:ext cx="59972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r>
                        <a:rPr lang="ru-RU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18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Прямоугольная выноска 7"/>
          <p:cNvSpPr/>
          <p:nvPr/>
        </p:nvSpPr>
        <p:spPr>
          <a:xfrm>
            <a:off x="6924600" y="620687"/>
            <a:ext cx="2033972" cy="428333"/>
          </a:xfrm>
          <a:prstGeom prst="wedgeRectCallout">
            <a:avLst>
              <a:gd name="adj1" fmla="val 36524"/>
              <a:gd name="adj2" fmla="val 78468"/>
            </a:avLst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 w="28575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результат</a:t>
            </a: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504" y="148398"/>
            <a:ext cx="9073008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В 2023 ГОДУ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(С УЧЕТОМ РЕЗЕРВНЫХ ДНЕЙ ОСНОВНОГО ПЕРИОДА)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540906723"/>
              </p:ext>
            </p:extLst>
          </p:nvPr>
        </p:nvGraphicFramePr>
        <p:xfrm>
          <a:off x="0" y="667563"/>
          <a:ext cx="8941073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028227"/>
            <a:ext cx="1309735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</a:p>
          <a:p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7" y="5119806"/>
            <a:ext cx="360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02" y="444726"/>
            <a:ext cx="836022" cy="836022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47421"/>
              </p:ext>
            </p:extLst>
          </p:nvPr>
        </p:nvGraphicFramePr>
        <p:xfrm>
          <a:off x="-1" y="4193305"/>
          <a:ext cx="9144001" cy="2664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73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9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65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8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Тереховская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ООШ)  (5,0)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Крутовская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(4,80)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(4,74)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№1 «Академия знаний» им. Н.П. Шевченко (4,73)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Потуданская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(4,67)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4,32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«Котовская ООШ» (3,33)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«Владимировская ООШ»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«Дмитриевская ООШ» (3,55)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№36» (3,55)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«Ивановская СОШ» (3,63)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41794828"/>
              </p:ext>
            </p:extLst>
          </p:nvPr>
        </p:nvGraphicFramePr>
        <p:xfrm>
          <a:off x="29236" y="977990"/>
          <a:ext cx="8941073" cy="3221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8204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22</a:t>
            </a:r>
            <a:endParaRPr lang="ru-RU" sz="1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76672"/>
            <a:ext cx="1201538" cy="1013438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941007"/>
              </p:ext>
            </p:extLst>
          </p:nvPr>
        </p:nvGraphicFramePr>
        <p:xfrm>
          <a:off x="0" y="4305739"/>
          <a:ext cx="9143999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5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(4,02)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(3,96)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№1 «Академия знаний» им. Н.П. Шевченко (3,91)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(3,85)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Крутовская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(3,80)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3,55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«Дмитриевская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«Солдатская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Тереховская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«Ивановская СОШ» (3,06)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449577167"/>
              </p:ext>
            </p:extLst>
          </p:nvPr>
        </p:nvGraphicFramePr>
        <p:xfrm>
          <a:off x="88753" y="873640"/>
          <a:ext cx="8941073" cy="3084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02" y="438278"/>
            <a:ext cx="870725" cy="87072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926212"/>
              </p:ext>
            </p:extLst>
          </p:nvPr>
        </p:nvGraphicFramePr>
        <p:xfrm>
          <a:off x="0" y="4138816"/>
          <a:ext cx="9118581" cy="2719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2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4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(4,14)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«Гимназия №18»  (4,02)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(3,95)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(3,92)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(3,90)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3,6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Потуданская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№36» (3,03)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№15» (3,05)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(3,08)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«Солдатская ООШ» (3,11)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41907239"/>
              </p:ext>
            </p:extLst>
          </p:nvPr>
        </p:nvGraphicFramePr>
        <p:xfrm>
          <a:off x="101464" y="873581"/>
          <a:ext cx="8941073" cy="3241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548680"/>
            <a:ext cx="792088" cy="792088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04139"/>
              </p:ext>
            </p:extLst>
          </p:nvPr>
        </p:nvGraphicFramePr>
        <p:xfrm>
          <a:off x="2" y="4282440"/>
          <a:ext cx="9143999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9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98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62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54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№24 с УИОП»  (4,12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(4,09)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№9» 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(3,92)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(3,88)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3,61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«Котовская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«Солдатская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«Знаменская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954296460"/>
              </p:ext>
            </p:extLst>
          </p:nvPr>
        </p:nvGraphicFramePr>
        <p:xfrm>
          <a:off x="15241" y="926499"/>
          <a:ext cx="8941073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650793"/>
              </p:ext>
            </p:extLst>
          </p:nvPr>
        </p:nvGraphicFramePr>
        <p:xfrm>
          <a:off x="0" y="4281796"/>
          <a:ext cx="9144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7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5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Обуховская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Песчанская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(4,60)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«Гимназия №18» (4,50)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(4,41)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3,84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Тереховская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№21» (3,20)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(3,22)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№8» (3,25)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(3,25)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548680"/>
            <a:ext cx="792088" cy="79208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588261829"/>
              </p:ext>
            </p:extLst>
          </p:nvPr>
        </p:nvGraphicFramePr>
        <p:xfrm>
          <a:off x="101463" y="975400"/>
          <a:ext cx="8941073" cy="3388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76672"/>
            <a:ext cx="1207113" cy="101202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63165"/>
              </p:ext>
            </p:extLst>
          </p:nvPr>
        </p:nvGraphicFramePr>
        <p:xfrm>
          <a:off x="0" y="4526280"/>
          <a:ext cx="9144001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6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2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4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(4,67)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«Знаменская ООШ» (4,33)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(4,32)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Сорокинская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(4,12)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(4,11)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№9» (4,11)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3,74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№8» (3,16)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(3,20)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«Солдатская ООШ» (3,25)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«Дмитриевская ООШ» (3,31)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№17» (3,31)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8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124855305"/>
              </p:ext>
            </p:extLst>
          </p:nvPr>
        </p:nvGraphicFramePr>
        <p:xfrm>
          <a:off x="159947" y="947506"/>
          <a:ext cx="8941073" cy="3104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798715" y="6551058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27</a:t>
            </a:r>
            <a:endParaRPr lang="ru-RU" sz="1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585" y="519666"/>
            <a:ext cx="1020039" cy="85518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931884"/>
              </p:ext>
            </p:extLst>
          </p:nvPr>
        </p:nvGraphicFramePr>
        <p:xfrm>
          <a:off x="9594" y="4434840"/>
          <a:ext cx="9143999" cy="242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1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(4,50)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(4,50)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(4,33)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4,03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№36»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– СШ №22»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«Ивановская СОШ»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№17» (3,67)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7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971081618"/>
              </p:ext>
            </p:extLst>
          </p:nvPr>
        </p:nvGraphicFramePr>
        <p:xfrm>
          <a:off x="191630" y="620688"/>
          <a:ext cx="8941073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635267"/>
              </p:ext>
            </p:extLst>
          </p:nvPr>
        </p:nvGraphicFramePr>
        <p:xfrm>
          <a:off x="0" y="3746046"/>
          <a:ext cx="9132703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28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(4,17)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№33» (4,17)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(4,17)</a:t>
                      </a: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(4,14)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 (4,14)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3,84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«ОК «Озерки» им. М.И. </a:t>
                      </a:r>
                      <a:r>
                        <a:rPr kumimoji="0" lang="ru-RU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Бесхмельницына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№12 с УИОП» (3,19)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№8»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№14 им. А.М. Мамонова» (3,50)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06" y="417692"/>
            <a:ext cx="1020039" cy="85518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205918640"/>
              </p:ext>
            </p:extLst>
          </p:nvPr>
        </p:nvGraphicFramePr>
        <p:xfrm>
          <a:off x="100560" y="743840"/>
          <a:ext cx="8941073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7975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29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00149"/>
              </p:ext>
            </p:extLst>
          </p:nvPr>
        </p:nvGraphicFramePr>
        <p:xfrm>
          <a:off x="-1806" y="4114800"/>
          <a:ext cx="914580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40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98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№15»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«СШ №19 – корпус кадет «Виктория»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Потуданская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Сорокинская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Каплинская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ООШ»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(5,00)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4,17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(3,0)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06" y="417692"/>
            <a:ext cx="1020039" cy="8551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7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435424"/>
              </p:ext>
            </p:extLst>
          </p:nvPr>
        </p:nvGraphicFramePr>
        <p:xfrm>
          <a:off x="238220" y="764704"/>
          <a:ext cx="8726268" cy="5642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71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8938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математика П.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химия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география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Информатика и ИКТ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обществознание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история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биология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литература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физика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английский язык</a:t>
                      </a:r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Россия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68,32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56,86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54,30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54,55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59,47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59,88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57,95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50,16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60,80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54,11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73,27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Белгородская область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9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70,31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60,27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61,51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55,09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61,90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61,41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59,65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51,59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61,41 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53,39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73,10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Старооскольский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городской округ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132915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73,20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62,94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63,92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59,17</a:t>
                      </a: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64,06</a:t>
                      </a: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63,74</a:t>
                      </a: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61,74</a:t>
                      </a:r>
                      <a:endParaRPr lang="ru-RU" sz="1700" b="1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53,36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64,08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54,17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76,06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283807"/>
                  </a:ext>
                </a:extLst>
              </a:tr>
              <a:tr h="0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Россия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5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5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68,43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55,62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56,23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58,39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56,4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56,37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50,87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63,97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54,85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66,31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Белгородская область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5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5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0099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72,24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58,05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59,74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54,17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61,33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60,34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60,17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53,29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64,05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56,37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67,35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kern="12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Старооскольский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городской округ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7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49766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kern="1200" dirty="0" smtClean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73,48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62,23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59,98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64,86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62,95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61,08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59,99</a:t>
                      </a:r>
                      <a:endParaRPr lang="ru-RU" sz="17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52,26</a:t>
                      </a:r>
                      <a:endParaRPr lang="ru-RU" sz="17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64,66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59,75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67,81</a:t>
                      </a:r>
                      <a:endParaRPr lang="ru-RU" sz="1700" b="1" kern="1200" dirty="0">
                        <a:solidFill>
                          <a:srgbClr val="00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79812"/>
                  </a:ext>
                </a:extLst>
              </a:tr>
            </a:tbl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323528" y="692697"/>
            <a:ext cx="42484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" y="7191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СРЕДНИЙ ТЕСТОВЫЙ БАЛЛ ЕГЭ ЗА 2 ГОДА</a:t>
            </a:r>
            <a:endParaRPr lang="ru-RU" sz="3200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947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277812451"/>
              </p:ext>
            </p:extLst>
          </p:nvPr>
        </p:nvGraphicFramePr>
        <p:xfrm>
          <a:off x="28065" y="1016628"/>
          <a:ext cx="8941073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8204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30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24412"/>
              </p:ext>
            </p:extLst>
          </p:nvPr>
        </p:nvGraphicFramePr>
        <p:xfrm>
          <a:off x="28065" y="4522762"/>
          <a:ext cx="9099670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06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(4,67)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(4,64)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№12 с УИОП» (4,60)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№40» (4,56)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(4,52)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4,41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ОАНО «Православная гимназия №38» (3,0)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«ОК «Озерки» им. М.И.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Бесхмельницына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8" y="407427"/>
            <a:ext cx="1020039" cy="8551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0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037342571"/>
              </p:ext>
            </p:extLst>
          </p:nvPr>
        </p:nvGraphicFramePr>
        <p:xfrm>
          <a:off x="131169" y="733906"/>
          <a:ext cx="8941073" cy="315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820472" y="6592267"/>
            <a:ext cx="38294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31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177701"/>
              </p:ext>
            </p:extLst>
          </p:nvPr>
        </p:nvGraphicFramePr>
        <p:xfrm>
          <a:off x="29414" y="3876283"/>
          <a:ext cx="9104963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3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8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3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«ООШ №8»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«Академия знаний №1» им. Н.П. Шевченко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№16 с УИОП»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(5,00)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№40» (5,00)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4,53</a:t>
                      </a:r>
                      <a:endParaRPr lang="ru-RU" sz="2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№27 с УИОП» 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«Архангельская ООШ» 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Шаталовская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«Курская ООШ» (4,00)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8" y="407427"/>
            <a:ext cx="1020039" cy="8551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3001" y="90209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9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211825"/>
            <a:ext cx="8968129" cy="89620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</a:rPr>
              <a:t>ФЕДЕРАЛЬНАЯ МЕДАЛЬ </a:t>
            </a:r>
            <a:br>
              <a:rPr lang="ru-RU" sz="3200" b="1" dirty="0" smtClean="0">
                <a:solidFill>
                  <a:srgbClr val="1F5480"/>
                </a:solidFill>
              </a:rPr>
            </a:br>
            <a:r>
              <a:rPr lang="ru-RU" sz="3200" b="1" dirty="0" smtClean="0">
                <a:solidFill>
                  <a:srgbClr val="1F5480"/>
                </a:solidFill>
              </a:rPr>
              <a:t>«ЗА ОСОБЫЕ УСПЕХИ В УЧЕНИИ»</a:t>
            </a:r>
            <a:endParaRPr lang="en-US" sz="3200" b="1" dirty="0">
              <a:solidFill>
                <a:srgbClr val="1F548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051278"/>
              </p:ext>
            </p:extLst>
          </p:nvPr>
        </p:nvGraphicFramePr>
        <p:xfrm>
          <a:off x="1515454" y="181574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4276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768" y="-14610"/>
            <a:ext cx="861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НЕ ПОЛУЧИЛИ АТТЕСТАТ ЗА 9, 11 КЛАССЫ</a:t>
            </a:r>
          </a:p>
          <a:p>
            <a:pPr algn="ctr"/>
            <a:r>
              <a:rPr lang="ru-RU" sz="32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В ОСНОВНОЙ ПЕРИОД</a:t>
            </a:r>
            <a:endParaRPr lang="ru-RU" sz="3200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185804"/>
              </p:ext>
            </p:extLst>
          </p:nvPr>
        </p:nvGraphicFramePr>
        <p:xfrm>
          <a:off x="251520" y="1340768"/>
          <a:ext cx="8640960" cy="4860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5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55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2021</a:t>
                      </a:r>
                      <a:endParaRPr lang="ru-RU" sz="2000" b="1" i="0" u="none" strike="noStrike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295" marR="52295" marT="0" marB="0" anchor="ctr">
                    <a:lnL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0" u="none" strike="noStrike" kern="12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2022</a:t>
                      </a:r>
                      <a:endParaRPr lang="ru-RU" sz="2000" b="1" i="0" u="none" strike="noStrike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295" marR="52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kern="12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ru-RU" sz="2000" b="1" i="0" u="none" strike="noStrike" kern="12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i="0" u="none" strike="noStrike" kern="12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2295" marR="522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4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i="0" u="none" strike="noStrike" kern="12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28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 класс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«ООШ №2»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 3» им. С.П. </a:t>
                      </a:r>
                      <a:r>
                        <a:rPr lang="ru-RU" sz="16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«СОШ №17»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«СОШ №21»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«ЦО «СШ №22»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«СОШ №34»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МАОУ «СОШ №40»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«Архангельская ООШ»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«Знаменская ООШ»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6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 СОШ с УИОП»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«Солдатская ООШ»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lang="ru-RU" sz="1600" b="1" i="0" u="none" strike="noStrike" kern="1200" dirty="0" err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 СОШ с УИОП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1600" b="1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11 класс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«СОШ №17»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» ( 3 чел)</a:t>
                      </a:r>
                      <a:endParaRPr lang="ru-RU" sz="1600" b="1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92075" indent="0" algn="ctr" fontAlgn="b">
                        <a:buFont typeface="+mj-lt"/>
                        <a:buNone/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11 класс</a:t>
                      </a:r>
                    </a:p>
                    <a:p>
                      <a:pPr marL="92075" indent="0" algn="ctr" fontAlgn="b">
                        <a:buFont typeface="+mj-lt"/>
                        <a:buNone/>
                      </a:pPr>
                      <a:endParaRPr lang="ru-RU" sz="1600" b="1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2075" indent="0" algn="just" fontAlgn="b">
                        <a:buFont typeface="+mj-lt"/>
                        <a:buNone/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</a:t>
                      </a:r>
                    </a:p>
                    <a:p>
                      <a:pPr marL="92075" indent="0" algn="just" fontAlgn="b">
                        <a:buFont typeface="+mj-lt"/>
                        <a:buNone/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ОГБОУ «СОШ №20 с УИОП»</a:t>
                      </a:r>
                      <a:endParaRPr lang="ru-RU" sz="1600" b="1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1984720"/>
                  </a:ext>
                </a:extLst>
              </a:tr>
              <a:tr h="1250628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9 класс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МБОУ </a:t>
                      </a: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«СОШ №11»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МАОУ «СОШ №27 с УИОП»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indent="-342900" algn="just" fontAlgn="b">
                        <a:buFont typeface="+mj-lt"/>
                        <a:buAutoNum type="arabicPeriod"/>
                      </a:pPr>
                      <a:endParaRPr lang="ru-RU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426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97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28599" y="0"/>
            <a:ext cx="110750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ПОДГОТОВКА К ГИА 2024</a:t>
            </a:r>
            <a:endParaRPr lang="ru-RU" sz="3200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8154" y="2182063"/>
            <a:ext cx="2712225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951 ВЫПУСКНИКОВ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11-х классов 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53121271"/>
              </p:ext>
            </p:extLst>
          </p:nvPr>
        </p:nvGraphicFramePr>
        <p:xfrm>
          <a:off x="4388265" y="1499254"/>
          <a:ext cx="4016523" cy="203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Скругленный прямоугольник 30"/>
          <p:cNvSpPr/>
          <p:nvPr/>
        </p:nvSpPr>
        <p:spPr>
          <a:xfrm>
            <a:off x="498154" y="4797152"/>
            <a:ext cx="2712225" cy="672790"/>
          </a:xfrm>
          <a:prstGeom prst="roundRect">
            <a:avLst/>
          </a:prstGeom>
          <a:solidFill>
            <a:srgbClr val="2C567A"/>
          </a:solidFill>
          <a:ln w="3175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2824 ВЫПУСКНИКОВ </a:t>
            </a:r>
          </a:p>
          <a:p>
            <a:pPr algn="ctr" defTabSz="410765" hangingPunct="0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9-х классов</a:t>
            </a:r>
            <a:endParaRPr lang="ru-RU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28324" y="810527"/>
            <a:ext cx="4376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ИТОГОВОЕ СОЧИНЕНИЕ </a:t>
            </a:r>
          </a:p>
          <a:p>
            <a:pPr algn="ctr"/>
            <a:r>
              <a:rPr lang="ru-RU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6 декабря 2023</a:t>
            </a:r>
            <a:endParaRPr lang="ru-RU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08464" y="4797152"/>
            <a:ext cx="4376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ИТОГОВОЕ СОБЕСЕДОВАНИЕ </a:t>
            </a:r>
          </a:p>
          <a:p>
            <a:pPr algn="ctr"/>
            <a:r>
              <a:rPr lang="ru-RU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14 февраля 2024</a:t>
            </a:r>
            <a:endParaRPr lang="ru-RU" b="1" dirty="0">
              <a:solidFill>
                <a:srgbClr val="1F548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462818" y="2381677"/>
            <a:ext cx="648072" cy="273562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527417" y="4996766"/>
            <a:ext cx="648072" cy="273562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2029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6086" y="2132856"/>
            <a:ext cx="9091827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ОБ АНАЛИЗЕ РЕЗУЛЬТАТОВ </a:t>
            </a:r>
          </a:p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ГОСУДАРСТВЕННОЙ ИТОГОВОЙ АТТЕСТАЦИИ </a:t>
            </a:r>
          </a:p>
          <a:p>
            <a:pPr lvl="0" algn="ctr">
              <a:lnSpc>
                <a:spcPct val="100000"/>
              </a:lnSpc>
              <a:defRPr/>
            </a:pPr>
            <a:r>
              <a:rPr lang="ru-RU" sz="3200" b="1" dirty="0" smtClean="0">
                <a:solidFill>
                  <a:srgbClr val="1F5480"/>
                </a:solidFill>
              </a:rPr>
              <a:t>2023 ГОДА</a:t>
            </a:r>
            <a:endParaRPr lang="ru-RU" sz="3200" b="1" dirty="0">
              <a:solidFill>
                <a:srgbClr val="1F54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5247" y="5229200"/>
            <a:ext cx="4812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ЛУНЕВА СОФИЯ НИКОЛАЕВНА,</a:t>
            </a:r>
          </a:p>
          <a:p>
            <a:pPr algn="r" defTabSz="457200" eaLnBrk="0" hangingPunct="0">
              <a:defRPr/>
            </a:pPr>
            <a:r>
              <a:rPr lang="ru-RU" sz="2000" b="1" dirty="0" smtClean="0">
                <a:solidFill>
                  <a:srgbClr val="1F5480"/>
                </a:solidFill>
                <a:latin typeface="+mj-lt"/>
                <a:ea typeface="+mj-ea"/>
                <a:cs typeface="+mj-cs"/>
              </a:rPr>
              <a:t>ДИРЕКТОР МБУ «СТАРООСКОЛЬСКИЙ ЦЕНТР ОЦЕНКИ КАЧЕСТВА ОБРАЗОВАНИЯ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Arial" panose="020B0604020202020204" pitchFamily="34" charset="0"/>
              </a:rPr>
              <a:t>»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3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352"/>
            <a:ext cx="9144000" cy="3596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</a:rPr>
              <a:t>РЕЗУЛЬТАТЫ ЕГЭ ЗА 3 ГОДА</a:t>
            </a:r>
            <a:endParaRPr lang="ru-RU" sz="3200" b="1" dirty="0">
              <a:solidFill>
                <a:srgbClr val="1F5480"/>
              </a:solidFill>
            </a:endParaRPr>
          </a:p>
        </p:txBody>
      </p:sp>
      <p:graphicFrame>
        <p:nvGraphicFramePr>
          <p:cNvPr id="2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719359"/>
              </p:ext>
            </p:extLst>
          </p:nvPr>
        </p:nvGraphicFramePr>
        <p:xfrm>
          <a:off x="124128" y="2183188"/>
          <a:ext cx="8872381" cy="4637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5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4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4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7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5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Предметы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П.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Физика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Химия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Информатика и ИКТ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География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Литература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Английский язык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Биология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0107333"/>
                  </a:ext>
                </a:extLst>
              </a:tr>
              <a:tr h="691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 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124128" y="432317"/>
            <a:ext cx="8877860" cy="1679350"/>
            <a:chOff x="163058" y="1677297"/>
            <a:chExt cx="8877860" cy="2259571"/>
          </a:xfrm>
        </p:grpSpPr>
        <p:sp>
          <p:nvSpPr>
            <p:cNvPr id="10" name="Полилиния 9"/>
            <p:cNvSpPr/>
            <p:nvPr/>
          </p:nvSpPr>
          <p:spPr>
            <a:xfrm>
              <a:off x="1171170" y="3246544"/>
              <a:ext cx="3075812" cy="666807"/>
            </a:xfrm>
            <a:custGeom>
              <a:avLst/>
              <a:gdLst>
                <a:gd name="connsiteX0" fmla="*/ 0 w 3075812"/>
                <a:gd name="connsiteY0" fmla="*/ 0 h 666807"/>
                <a:gd name="connsiteX1" fmla="*/ 3075812 w 3075812"/>
                <a:gd name="connsiteY1" fmla="*/ 0 h 666807"/>
                <a:gd name="connsiteX2" fmla="*/ 3075812 w 3075812"/>
                <a:gd name="connsiteY2" fmla="*/ 666807 h 666807"/>
                <a:gd name="connsiteX3" fmla="*/ 0 w 3075812"/>
                <a:gd name="connsiteY3" fmla="*/ 666807 h 666807"/>
                <a:gd name="connsiteX4" fmla="*/ 0 w 3075812"/>
                <a:gd name="connsiteY4" fmla="*/ 0 h 66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5812" h="666807">
                  <a:moveTo>
                    <a:pt x="0" y="0"/>
                  </a:moveTo>
                  <a:lnTo>
                    <a:pt x="3075812" y="0"/>
                  </a:lnTo>
                  <a:lnTo>
                    <a:pt x="3075812" y="666807"/>
                  </a:lnTo>
                  <a:lnTo>
                    <a:pt x="0" y="666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2130" tIns="256032" rIns="256032" bIns="256032" numCol="1" spcCol="1270" anchor="ctr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 </a:t>
              </a: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работ в 2023 г.     </a:t>
              </a:r>
              <a:endParaRPr lang="ru-RU" sz="2000" b="1" kern="12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5491650" y="3246544"/>
              <a:ext cx="3549268" cy="666807"/>
            </a:xfrm>
            <a:custGeom>
              <a:avLst/>
              <a:gdLst>
                <a:gd name="connsiteX0" fmla="*/ 0 w 3075812"/>
                <a:gd name="connsiteY0" fmla="*/ 0 h 666807"/>
                <a:gd name="connsiteX1" fmla="*/ 3075812 w 3075812"/>
                <a:gd name="connsiteY1" fmla="*/ 0 h 666807"/>
                <a:gd name="connsiteX2" fmla="*/ 3075812 w 3075812"/>
                <a:gd name="connsiteY2" fmla="*/ 666807 h 666807"/>
                <a:gd name="connsiteX3" fmla="*/ 0 w 3075812"/>
                <a:gd name="connsiteY3" fmla="*/ 666807 h 666807"/>
                <a:gd name="connsiteX4" fmla="*/ 0 w 3075812"/>
                <a:gd name="connsiteY4" fmla="*/ 0 h 66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5812" h="666807">
                  <a:moveTo>
                    <a:pt x="0" y="0"/>
                  </a:moveTo>
                  <a:lnTo>
                    <a:pt x="3075812" y="0"/>
                  </a:lnTo>
                  <a:lnTo>
                    <a:pt x="3075812" y="666807"/>
                  </a:lnTo>
                  <a:lnTo>
                    <a:pt x="0" y="666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2130" tIns="256032" rIns="256032" bIns="256032" numCol="1" spcCol="1270" anchor="ctr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 </a:t>
              </a: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выпускник в 2023 г.  </a:t>
              </a:r>
              <a:endParaRPr lang="ru-RU" sz="2000" b="1" kern="12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171170" y="2512261"/>
              <a:ext cx="3075812" cy="666807"/>
            </a:xfrm>
            <a:custGeom>
              <a:avLst/>
              <a:gdLst>
                <a:gd name="connsiteX0" fmla="*/ 0 w 3075812"/>
                <a:gd name="connsiteY0" fmla="*/ 0 h 666807"/>
                <a:gd name="connsiteX1" fmla="*/ 3075812 w 3075812"/>
                <a:gd name="connsiteY1" fmla="*/ 0 h 666807"/>
                <a:gd name="connsiteX2" fmla="*/ 3075812 w 3075812"/>
                <a:gd name="connsiteY2" fmla="*/ 666807 h 666807"/>
                <a:gd name="connsiteX3" fmla="*/ 0 w 3075812"/>
                <a:gd name="connsiteY3" fmla="*/ 666807 h 666807"/>
                <a:gd name="connsiteX4" fmla="*/ 0 w 3075812"/>
                <a:gd name="connsiteY4" fmla="*/ 0 h 66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5812" h="666807">
                  <a:moveTo>
                    <a:pt x="0" y="0"/>
                  </a:moveTo>
                  <a:lnTo>
                    <a:pt x="3075812" y="0"/>
                  </a:lnTo>
                  <a:lnTo>
                    <a:pt x="3075812" y="666807"/>
                  </a:lnTo>
                  <a:lnTo>
                    <a:pt x="0" y="666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2130" tIns="256032" rIns="256032" bIns="256032" numCol="1" spcCol="1270" anchor="ctr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 </a:t>
              </a: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работ в 2022 г.     </a:t>
              </a:r>
              <a:endParaRPr lang="ru-RU" sz="2000" b="1" kern="12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1199502" y="1801685"/>
              <a:ext cx="3047480" cy="666807"/>
            </a:xfrm>
            <a:custGeom>
              <a:avLst/>
              <a:gdLst>
                <a:gd name="connsiteX0" fmla="*/ 0 w 3168162"/>
                <a:gd name="connsiteY0" fmla="*/ 0 h 666807"/>
                <a:gd name="connsiteX1" fmla="*/ 3168162 w 3168162"/>
                <a:gd name="connsiteY1" fmla="*/ 0 h 666807"/>
                <a:gd name="connsiteX2" fmla="*/ 3168162 w 3168162"/>
                <a:gd name="connsiteY2" fmla="*/ 666807 h 666807"/>
                <a:gd name="connsiteX3" fmla="*/ 0 w 3168162"/>
                <a:gd name="connsiteY3" fmla="*/ 666807 h 666807"/>
                <a:gd name="connsiteX4" fmla="*/ 0 w 3168162"/>
                <a:gd name="connsiteY4" fmla="*/ 0 h 66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8162" h="666807">
                  <a:moveTo>
                    <a:pt x="0" y="0"/>
                  </a:moveTo>
                  <a:lnTo>
                    <a:pt x="3168162" y="0"/>
                  </a:lnTo>
                  <a:lnTo>
                    <a:pt x="3168162" y="666807"/>
                  </a:lnTo>
                  <a:lnTo>
                    <a:pt x="0" y="666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6906" tIns="256032" rIns="256032" bIns="25603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11</a:t>
              </a:r>
              <a:r>
                <a:rPr lang="ru-RU" sz="2000" b="1" kern="1200" dirty="0" smtClean="0"/>
                <a:t> работ в 2021 г.</a:t>
              </a:r>
              <a:endParaRPr lang="ru-RU" sz="2000" b="1" kern="1200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491650" y="2555158"/>
              <a:ext cx="3543791" cy="643199"/>
            </a:xfrm>
            <a:custGeom>
              <a:avLst/>
              <a:gdLst>
                <a:gd name="connsiteX0" fmla="*/ 0 w 3464782"/>
                <a:gd name="connsiteY0" fmla="*/ 0 h 643199"/>
                <a:gd name="connsiteX1" fmla="*/ 3464782 w 3464782"/>
                <a:gd name="connsiteY1" fmla="*/ 0 h 643199"/>
                <a:gd name="connsiteX2" fmla="*/ 3464782 w 3464782"/>
                <a:gd name="connsiteY2" fmla="*/ 643199 h 643199"/>
                <a:gd name="connsiteX3" fmla="*/ 0 w 3464782"/>
                <a:gd name="connsiteY3" fmla="*/ 643199 h 643199"/>
                <a:gd name="connsiteX4" fmla="*/ 0 w 3464782"/>
                <a:gd name="connsiteY4" fmla="*/ 0 h 64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4782" h="643199">
                  <a:moveTo>
                    <a:pt x="0" y="0"/>
                  </a:moveTo>
                  <a:lnTo>
                    <a:pt x="3464782" y="0"/>
                  </a:lnTo>
                  <a:lnTo>
                    <a:pt x="3464782" y="643199"/>
                  </a:lnTo>
                  <a:lnTo>
                    <a:pt x="0" y="643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54365" tIns="142240" rIns="142240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  </a:t>
              </a: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 выпускника в 2022 г.</a:t>
              </a:r>
              <a:endParaRPr lang="ru-RU" sz="2000" b="1" kern="120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5491649" y="1797045"/>
              <a:ext cx="3543791" cy="700619"/>
            </a:xfrm>
            <a:custGeom>
              <a:avLst/>
              <a:gdLst>
                <a:gd name="connsiteX0" fmla="*/ 0 w 3464782"/>
                <a:gd name="connsiteY0" fmla="*/ 0 h 700619"/>
                <a:gd name="connsiteX1" fmla="*/ 3464782 w 3464782"/>
                <a:gd name="connsiteY1" fmla="*/ 0 h 700619"/>
                <a:gd name="connsiteX2" fmla="*/ 3464782 w 3464782"/>
                <a:gd name="connsiteY2" fmla="*/ 700619 h 700619"/>
                <a:gd name="connsiteX3" fmla="*/ 0 w 3464782"/>
                <a:gd name="connsiteY3" fmla="*/ 700619 h 700619"/>
                <a:gd name="connsiteX4" fmla="*/ 0 w 3464782"/>
                <a:gd name="connsiteY4" fmla="*/ 0 h 70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4782" h="700619">
                  <a:moveTo>
                    <a:pt x="0" y="0"/>
                  </a:moveTo>
                  <a:lnTo>
                    <a:pt x="3464782" y="0"/>
                  </a:lnTo>
                  <a:lnTo>
                    <a:pt x="3464782" y="700619"/>
                  </a:lnTo>
                  <a:lnTo>
                    <a:pt x="0" y="700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54365" tIns="142240" rIns="142240" bIns="14224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/>
                <a:t>  </a:t>
              </a:r>
              <a:r>
                <a:rPr lang="ru-RU" sz="36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r>
                <a:rPr lang="ru-RU" sz="2000" b="1" kern="1200" dirty="0" smtClean="0">
                  <a:solidFill>
                    <a:schemeClr val="tx1"/>
                  </a:solidFill>
                  <a:effectLst/>
                </a:rPr>
                <a:t> выпускников в 2021 г.</a:t>
              </a:r>
              <a:endParaRPr lang="ru-RU" sz="2000" kern="1200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313956" y="1677297"/>
              <a:ext cx="1552186" cy="2236054"/>
            </a:xfrm>
            <a:custGeom>
              <a:avLst/>
              <a:gdLst>
                <a:gd name="connsiteX0" fmla="*/ 0 w 1552186"/>
                <a:gd name="connsiteY0" fmla="*/ 1980217 h 3960434"/>
                <a:gd name="connsiteX1" fmla="*/ 776093 w 1552186"/>
                <a:gd name="connsiteY1" fmla="*/ 0 h 3960434"/>
                <a:gd name="connsiteX2" fmla="*/ 1552186 w 1552186"/>
                <a:gd name="connsiteY2" fmla="*/ 1980217 h 3960434"/>
                <a:gd name="connsiteX3" fmla="*/ 776093 w 1552186"/>
                <a:gd name="connsiteY3" fmla="*/ 3960434 h 3960434"/>
                <a:gd name="connsiteX4" fmla="*/ 0 w 1552186"/>
                <a:gd name="connsiteY4" fmla="*/ 1980217 h 396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186" h="3960434">
                  <a:moveTo>
                    <a:pt x="0" y="1980217"/>
                  </a:moveTo>
                  <a:cubicBezTo>
                    <a:pt x="0" y="886573"/>
                    <a:pt x="347469" y="0"/>
                    <a:pt x="776093" y="0"/>
                  </a:cubicBezTo>
                  <a:cubicBezTo>
                    <a:pt x="1204717" y="0"/>
                    <a:pt x="1552186" y="886573"/>
                    <a:pt x="1552186" y="1980217"/>
                  </a:cubicBezTo>
                  <a:cubicBezTo>
                    <a:pt x="1552186" y="3073861"/>
                    <a:pt x="1204717" y="3960434"/>
                    <a:pt x="776093" y="3960434"/>
                  </a:cubicBezTo>
                  <a:cubicBezTo>
                    <a:pt x="347469" y="3960434"/>
                    <a:pt x="0" y="3073861"/>
                    <a:pt x="0" y="1980217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312" tIns="579992" rIns="227312" bIns="579992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200</a:t>
              </a:r>
              <a:br>
                <a:rPr lang="ru-RU" sz="5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kern="1200" dirty="0" smtClean="0"/>
                <a:t> баллов</a:t>
              </a:r>
              <a:endParaRPr lang="ru-RU" sz="14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63058" y="1700814"/>
              <a:ext cx="1562639" cy="2236054"/>
            </a:xfrm>
            <a:custGeom>
              <a:avLst/>
              <a:gdLst>
                <a:gd name="connsiteX0" fmla="*/ 0 w 1562639"/>
                <a:gd name="connsiteY0" fmla="*/ 1980217 h 3960434"/>
                <a:gd name="connsiteX1" fmla="*/ 781320 w 1562639"/>
                <a:gd name="connsiteY1" fmla="*/ 0 h 3960434"/>
                <a:gd name="connsiteX2" fmla="*/ 1562640 w 1562639"/>
                <a:gd name="connsiteY2" fmla="*/ 1980217 h 3960434"/>
                <a:gd name="connsiteX3" fmla="*/ 781320 w 1562639"/>
                <a:gd name="connsiteY3" fmla="*/ 3960434 h 3960434"/>
                <a:gd name="connsiteX4" fmla="*/ 0 w 1562639"/>
                <a:gd name="connsiteY4" fmla="*/ 1980217 h 3960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2639" h="3960434">
                  <a:moveTo>
                    <a:pt x="0" y="1980217"/>
                  </a:moveTo>
                  <a:cubicBezTo>
                    <a:pt x="0" y="886573"/>
                    <a:pt x="349809" y="0"/>
                    <a:pt x="781320" y="0"/>
                  </a:cubicBezTo>
                  <a:cubicBezTo>
                    <a:pt x="1212831" y="0"/>
                    <a:pt x="1562640" y="886573"/>
                    <a:pt x="1562640" y="1980217"/>
                  </a:cubicBezTo>
                  <a:cubicBezTo>
                    <a:pt x="1562640" y="3073861"/>
                    <a:pt x="1212831" y="3960434"/>
                    <a:pt x="781320" y="3960434"/>
                  </a:cubicBezTo>
                  <a:cubicBezTo>
                    <a:pt x="349809" y="3960434"/>
                    <a:pt x="0" y="3073861"/>
                    <a:pt x="0" y="1980217"/>
                  </a:cubicBezTo>
                  <a:close/>
                </a:path>
              </a:pathLst>
            </a:cu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8843" tIns="579992" rIns="228843" bIns="579992" numCol="1" spcCol="1270" anchor="ctr" anchorCtr="0">
              <a:noAutofit/>
            </a:bodyPr>
            <a:lstStyle/>
            <a:p>
              <a:pPr lvl="0" algn="ctr" defTabSz="24003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100</a:t>
              </a:r>
              <a:br>
                <a:rPr lang="ru-RU" sz="54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kern="1200" dirty="0" smtClean="0"/>
                <a:t>баллов</a:t>
              </a:r>
              <a:endParaRPr lang="ru-RU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68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35962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1F5480"/>
                </a:solidFill>
              </a:rPr>
              <a:t>СТОБАЛЛЬНИКИ ЗА 3 ГОДА</a:t>
            </a:r>
            <a:endParaRPr lang="ru-RU" sz="3200" b="1" dirty="0">
              <a:solidFill>
                <a:srgbClr val="1F5480"/>
              </a:solidFill>
            </a:endParaRPr>
          </a:p>
        </p:txBody>
      </p:sp>
      <p:graphicFrame>
        <p:nvGraphicFramePr>
          <p:cNvPr id="2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663947"/>
              </p:ext>
            </p:extLst>
          </p:nvPr>
        </p:nvGraphicFramePr>
        <p:xfrm>
          <a:off x="135809" y="511287"/>
          <a:ext cx="8872381" cy="6146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5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4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4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78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5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год</a:t>
                      </a:r>
                      <a:endParaRPr lang="ru-RU" sz="24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№28 с УИОП» им. А.А.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Угарова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568249"/>
                  </a:ext>
                </a:extLst>
              </a:tr>
              <a:tr h="475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ОГБОУ «СОШ №20 с УИОП»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776902"/>
                  </a:ext>
                </a:extLst>
              </a:tr>
              <a:tr h="408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№16 с УИОП»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4211520"/>
                  </a:ext>
                </a:extLst>
              </a:tr>
              <a:tr h="408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«СОШ №40»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694448"/>
                  </a:ext>
                </a:extLst>
              </a:tr>
              <a:tr h="475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«СШ №19 – корпус кадет «Виктория»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137703"/>
                  </a:ext>
                </a:extLst>
              </a:tr>
              <a:tr h="377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«СОШ №24 с УИОП»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58543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«ОК «Лицей №3» им. С.П.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Угаровой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626407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№5 с УИОП»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81290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№11»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6738390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№30»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643662"/>
                  </a:ext>
                </a:extLst>
              </a:tr>
              <a:tr h="241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«СПШ №33»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099416"/>
                  </a:ext>
                </a:extLst>
              </a:tr>
              <a:tr h="691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 работ/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 участников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6580" marR="66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51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093610520"/>
              </p:ext>
            </p:extLst>
          </p:nvPr>
        </p:nvGraphicFramePr>
        <p:xfrm>
          <a:off x="107504" y="1015842"/>
          <a:ext cx="8665122" cy="553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48398"/>
            <a:ext cx="9203412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В 2023 ГОДУ</a:t>
            </a:r>
            <a:r>
              <a:rPr lang="ru-RU" sz="3200" b="1" dirty="0" smtClean="0">
                <a:solidFill>
                  <a:srgbClr val="1F5480"/>
                </a:solidFill>
              </a:rPr>
              <a:t/>
            </a:r>
            <a:br>
              <a:rPr lang="ru-RU" sz="32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  <p:sp>
        <p:nvSpPr>
          <p:cNvPr id="18" name="Номер слайда 2"/>
          <p:cNvSpPr txBox="1">
            <a:spLocks/>
          </p:cNvSpPr>
          <p:nvPr/>
        </p:nvSpPr>
        <p:spPr>
          <a:xfrm>
            <a:off x="8892480" y="6527595"/>
            <a:ext cx="31093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6</a:t>
            </a:r>
            <a:endParaRPr lang="ru-RU" sz="1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20072" y="1141262"/>
            <a:ext cx="0" cy="430396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2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047469484"/>
              </p:ext>
            </p:extLst>
          </p:nvPr>
        </p:nvGraphicFramePr>
        <p:xfrm>
          <a:off x="167430" y="836712"/>
          <a:ext cx="8941073" cy="3648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  <p:sp>
        <p:nvSpPr>
          <p:cNvPr id="18" name="Номер слайда 2"/>
          <p:cNvSpPr txBox="1">
            <a:spLocks/>
          </p:cNvSpPr>
          <p:nvPr/>
        </p:nvSpPr>
        <p:spPr>
          <a:xfrm>
            <a:off x="8917033" y="6510489"/>
            <a:ext cx="226967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/>
              <a:t>7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530729"/>
              </p:ext>
            </p:extLst>
          </p:nvPr>
        </p:nvGraphicFramePr>
        <p:xfrm>
          <a:off x="-1" y="4717742"/>
          <a:ext cx="9108504" cy="2140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3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7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05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97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№30»  (79,92)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(79,52)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 (79,00)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(78,04)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№17»  (76,91)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73,48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(49,00)</a:t>
                      </a:r>
                      <a:endParaRPr kumimoji="0" lang="ru-RU" sz="18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Шаталовская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(51,50)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«Ивановская СОШ» (52,83)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(56,71)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42" y="548680"/>
            <a:ext cx="1207113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208498267"/>
              </p:ext>
            </p:extLst>
          </p:nvPr>
        </p:nvGraphicFramePr>
        <p:xfrm>
          <a:off x="167430" y="836711"/>
          <a:ext cx="8941073" cy="2935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917033" y="6551949"/>
            <a:ext cx="263479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8</a:t>
            </a:r>
            <a:endParaRPr lang="ru-RU" sz="1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548680"/>
            <a:ext cx="818155" cy="818155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307997"/>
              </p:ext>
            </p:extLst>
          </p:nvPr>
        </p:nvGraphicFramePr>
        <p:xfrm>
          <a:off x="1" y="3990438"/>
          <a:ext cx="9180511" cy="2867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9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2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8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58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70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Роговатовская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(5,0)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«СШ №19 – корпус кадет «Виктория» (4,67)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«ЦО №1 «Академия знаний» им. Н.П. Шевченко (4,51)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(4,39)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№11» (4,38)</a:t>
                      </a:r>
                      <a:endParaRPr lang="ru-RU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4,14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(3,40)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«Ивановская СОШ» (3,50)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№12 с УИОП» (3,61)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«Перспектива» (3,62)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 СОШ №17» (3,69)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1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862611861"/>
              </p:ext>
            </p:extLst>
          </p:nvPr>
        </p:nvGraphicFramePr>
        <p:xfrm>
          <a:off x="115748" y="620688"/>
          <a:ext cx="8941073" cy="3792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Номер слайда 2"/>
          <p:cNvSpPr txBox="1">
            <a:spLocks/>
          </p:cNvSpPr>
          <p:nvPr/>
        </p:nvSpPr>
        <p:spPr>
          <a:xfrm>
            <a:off x="8917034" y="6592267"/>
            <a:ext cx="226966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9</a:t>
            </a:r>
            <a:endParaRPr lang="ru-RU" sz="14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374894"/>
              </p:ext>
            </p:extLst>
          </p:nvPr>
        </p:nvGraphicFramePr>
        <p:xfrm>
          <a:off x="-7252" y="4297680"/>
          <a:ext cx="9144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6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6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1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51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(+)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БАЛЛ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ОКРУГУ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(–)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«СОШ №24 с УИОП» (67,39)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«ОК «Лицей №3» им. С.П. 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Угаровой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(66,35)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«СПШ №33» (65,24)</a:t>
                      </a:r>
                      <a:endParaRPr lang="ru-RU" sz="15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№34»  (65,20)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МАОУ «СШ №19 – корпус кадет «Виктория» (65,20)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62,23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8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Городищенская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с УИОП» (33,50)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</a:t>
                      </a:r>
                      <a:r>
                        <a:rPr kumimoji="0" lang="ru-RU" sz="15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Монаковская</a:t>
                      </a: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СОШ» (36,50)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№6» (44,43)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«СОШ №5 с УИОП» (51,63)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МБОУ «ЦО – СШ №22» (52,50)</a:t>
                      </a:r>
                      <a:endParaRPr lang="ru-RU" sz="1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602006"/>
            <a:ext cx="880713" cy="880713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43001" y="135522"/>
            <a:ext cx="9000999" cy="616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1F5480"/>
                </a:solidFill>
              </a:rPr>
              <a:t>РЕЗУЛЬТАТЫ ЭКЗАМЕНОВ В 11 КЛАССАХ ПО ПРЕДМЕТАМ</a:t>
            </a:r>
            <a:br>
              <a:rPr lang="ru-RU" sz="2800" b="1" dirty="0" smtClean="0">
                <a:solidFill>
                  <a:srgbClr val="1F5480"/>
                </a:solidFill>
              </a:rPr>
            </a:br>
            <a:r>
              <a:rPr lang="ru-RU" sz="2000" b="1" dirty="0" smtClean="0">
                <a:solidFill>
                  <a:srgbClr val="1F5480"/>
                </a:solidFill>
              </a:rPr>
              <a:t>(ОСНОВНОЙ ПЕРИОД) </a:t>
            </a:r>
            <a:endParaRPr lang="ru-RU" sz="2000" b="1" dirty="0">
              <a:solidFill>
                <a:srgbClr val="1F54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1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8804</TotalTime>
  <Words>3376</Words>
  <Application>Microsoft Office PowerPoint</Application>
  <PresentationFormat>Экран (4:3)</PresentationFormat>
  <Paragraphs>789</Paragraphs>
  <Slides>35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맑은 고딕</vt:lpstr>
      <vt:lpstr>Arial</vt:lpstr>
      <vt:lpstr>Calibri</vt:lpstr>
      <vt:lpstr>Calibri Light</vt:lpstr>
      <vt:lpstr>Cambria</vt:lpstr>
      <vt:lpstr>Century Gothic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РЕЗУЛЬТАТЫ ЕГЭ ЗА 3 ГОДА</vt:lpstr>
      <vt:lpstr>СТОБАЛЛЬНИКИ ЗА 3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ФЕДЕРАЛЬНАЯ МЕДАЛЬ  «ЗА ОСОБЫЕ УСПЕХИ В УЧЕНИИ»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РЕЗУЛЬТАТАХ ЕГЭ-2022</dc:title>
  <dc:creator>user</dc:creator>
  <cp:lastModifiedBy>User</cp:lastModifiedBy>
  <cp:revision>802</cp:revision>
  <cp:lastPrinted>2023-11-15T12:48:44Z</cp:lastPrinted>
  <dcterms:created xsi:type="dcterms:W3CDTF">2022-07-05T11:31:42Z</dcterms:created>
  <dcterms:modified xsi:type="dcterms:W3CDTF">2023-12-27T08:03:15Z</dcterms:modified>
</cp:coreProperties>
</file>